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327" r:id="rId2"/>
    <p:sldId id="257" r:id="rId3"/>
    <p:sldId id="263" r:id="rId4"/>
    <p:sldId id="312" r:id="rId5"/>
    <p:sldId id="326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10" r:id="rId14"/>
    <p:sldId id="258" r:id="rId15"/>
    <p:sldId id="259" r:id="rId16"/>
    <p:sldId id="313" r:id="rId17"/>
    <p:sldId id="260" r:id="rId18"/>
    <p:sldId id="309" r:id="rId19"/>
    <p:sldId id="307" r:id="rId20"/>
    <p:sldId id="266" r:id="rId21"/>
    <p:sldId id="308" r:id="rId22"/>
    <p:sldId id="331" r:id="rId23"/>
    <p:sldId id="261" r:id="rId24"/>
    <p:sldId id="264" r:id="rId25"/>
    <p:sldId id="265" r:id="rId26"/>
    <p:sldId id="305" r:id="rId27"/>
    <p:sldId id="329" r:id="rId28"/>
    <p:sldId id="328" r:id="rId29"/>
    <p:sldId id="315" r:id="rId30"/>
    <p:sldId id="330" r:id="rId31"/>
    <p:sldId id="316" r:id="rId32"/>
    <p:sldId id="317" r:id="rId33"/>
    <p:sldId id="314" r:id="rId34"/>
    <p:sldId id="272" r:id="rId35"/>
    <p:sldId id="273" r:id="rId36"/>
    <p:sldId id="275" r:id="rId37"/>
    <p:sldId id="27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79D599-9690-4142-BB3B-6DE801C81E9C}">
          <p14:sldIdLst>
            <p14:sldId id="327"/>
            <p14:sldId id="257"/>
            <p14:sldId id="263"/>
            <p14:sldId id="312"/>
            <p14:sldId id="326"/>
            <p14:sldId id="319"/>
            <p14:sldId id="320"/>
            <p14:sldId id="321"/>
            <p14:sldId id="322"/>
            <p14:sldId id="323"/>
            <p14:sldId id="324"/>
            <p14:sldId id="325"/>
            <p14:sldId id="310"/>
            <p14:sldId id="258"/>
            <p14:sldId id="259"/>
            <p14:sldId id="313"/>
            <p14:sldId id="260"/>
            <p14:sldId id="309"/>
            <p14:sldId id="307"/>
            <p14:sldId id="266"/>
            <p14:sldId id="308"/>
            <p14:sldId id="331"/>
            <p14:sldId id="261"/>
            <p14:sldId id="264"/>
            <p14:sldId id="265"/>
            <p14:sldId id="305"/>
            <p14:sldId id="329"/>
            <p14:sldId id="328"/>
            <p14:sldId id="315"/>
            <p14:sldId id="330"/>
            <p14:sldId id="316"/>
            <p14:sldId id="317"/>
          </p14:sldIdLst>
        </p14:section>
        <p14:section name="Supplementary data" id="{39107C6C-5078-E24A-9469-012A5FBE91B0}">
          <p14:sldIdLst>
            <p14:sldId id="314"/>
            <p14:sldId id="272"/>
            <p14:sldId id="273"/>
            <p14:sldId id="275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72E"/>
    <a:srgbClr val="D9F2D0"/>
    <a:srgbClr val="A3C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1569"/>
  </p:normalViewPr>
  <p:slideViewPr>
    <p:cSldViewPr snapToGrid="0">
      <p:cViewPr varScale="1">
        <p:scale>
          <a:sx n="101" d="100"/>
          <a:sy n="101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C30AC-36D7-2D42-B9A4-D4490C86CC01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5DE7E-E695-8749-A1D8-0213889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9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51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89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0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9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B0D4D-AB75-D940-AFE6-A94D65F33EA4}" type="slidenum">
              <a:rPr lang="en-ES" smtClean="0"/>
              <a:t>34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74297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Disclaimer!</a:t>
            </a:r>
            <a:br>
              <a:rPr lang="en-GB" dirty="0"/>
            </a:br>
            <a:r>
              <a:rPr lang="en-GB" dirty="0"/>
              <a:t>I’m new, and it’s a recent and evolving field! Many definitions exist, and my own bias affect the ones I choose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96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used? The one on the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wearable tech, diagnosis, molecular discovery, protein folding…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0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Vaccines: </a:t>
            </a:r>
          </a:p>
          <a:p>
            <a:r>
              <a:rPr lang="en-US" dirty="0"/>
              <a:t>RTS,S/AS01 and R21/Matrix-M</a:t>
            </a:r>
          </a:p>
          <a:p>
            <a:r>
              <a:rPr lang="en-US" dirty="0"/>
              <a:t>Since 2021	</a:t>
            </a:r>
          </a:p>
          <a:p>
            <a:r>
              <a:rPr lang="en-US" dirty="0"/>
              <a:t>Only </a:t>
            </a:r>
            <a:r>
              <a:rPr lang="en-US" dirty="0" err="1"/>
              <a:t>Pf</a:t>
            </a:r>
            <a:r>
              <a:rPr lang="en-US" dirty="0"/>
              <a:t>, only children under 5</a:t>
            </a:r>
          </a:p>
          <a:p>
            <a:r>
              <a:rPr lang="en-US" dirty="0"/>
              <a:t>Only 13% mortality drop</a:t>
            </a:r>
          </a:p>
          <a:p>
            <a:endParaRPr lang="en-US" dirty="0"/>
          </a:p>
          <a:p>
            <a:r>
              <a:rPr lang="en-US" dirty="0"/>
              <a:t>Medicine:</a:t>
            </a:r>
          </a:p>
          <a:p>
            <a:r>
              <a:rPr lang="en-US" dirty="0"/>
              <a:t>artemisinin-based combination therapy (ACT)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0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&gt;3000 species of mosquitoes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7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49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DE7E-E695-8749-A1D8-0213889842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0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05CB-A7FD-5B75-DBE4-1CEE5D67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3F46F-37D8-A759-212E-30F2F96F7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5FE37-4726-7C55-FC3E-71DD7B0D6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2E85-DAD6-0D62-5883-7CCDE05B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using Malaria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8A174-6D2F-5238-428A-A88D56DB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2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9659-D448-75CD-2B65-49F25A29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BA410-9E43-4658-E0E9-80058835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05686-FBEB-4003-FD9F-DFA34C1B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21F04-8E34-C677-4D05-5047BEFD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using Malaria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D96DA-5F32-580A-B725-536DD7DB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1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C3B4F9-D8D4-CC80-41BA-85D722DA7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3999A-05B8-908A-4831-B98697D6E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9F5B7-CF80-C83C-1B4F-F5BBA16D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68A7C-F630-AA22-911C-8402070E1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using Malaria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A8881-5BC6-B74A-0FBF-6B605BDA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CD5A-36DE-63DC-8DAE-9156325A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D74F8-5657-4C46-3766-28DC5AEA2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B459F-4378-7882-DFAC-8A4C55A4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FEA0-5836-AFB7-DB1B-71E61C8C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using Malaria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E9CE-7FD1-42B6-DF4B-C3883DD54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02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FA5ED-5529-0A48-8156-7A6D4F83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26535-F556-1570-6BDC-845FCF195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E735F-E411-AF85-0D5E-6DAD48C9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C9C29-7720-6FA8-207E-AB201A20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using Malaria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FC640-FF56-ABA1-2CAD-C49D60B5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F5E3-D9C5-8F97-698D-F8134BA1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5F78-E728-5F8B-6F61-BC44117C8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0DCD3-AE77-DBD8-6393-5ED8DADF2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E0CCB-9919-1ADB-7E2D-A2447183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CFD41-B698-B48D-3167-D99EB660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using Malaria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9B0FB-E3AA-DBB7-6BEF-32995875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9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9F26-6C1B-DB94-F0DF-2BF64AEA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8FCB2-719A-0ABB-7A33-E9C9AFAA0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22F18-905E-F759-BAEC-200F54009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A9E18F-D2FF-F5B8-20CC-4D8BFA212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C71B7-8732-915E-88EA-B43905052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409370-7E56-F5F1-50B9-3969966B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6DB5E-807B-B0E9-BD55-5685F3F8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using Malaria data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16F180-980A-94B6-DEFF-867B473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0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E7AA-394F-AC69-AE67-883EC45A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74887-0C10-FE2D-900B-86A0C82D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DCB92-A127-6B0A-8624-2E154C3E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using Malaria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0E549-324B-B261-F579-994342E8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0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DA39A-066F-AD43-046A-3789A00DE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116A8-E65E-E7DE-EA51-F912E752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using Malaria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DA446-C25D-0B43-6B8B-A0F01AE2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7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35AF-8A68-BA01-44BD-C669AB5C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31ECD-E8A3-80C6-474D-34E3C846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CB3CE-C1D8-E4EB-C925-48A310F1D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0D836-76AE-0F51-162E-E6AC19996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B90C-B77A-2499-F9F6-3454EBF2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using Malaria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3E811-79B4-D7C7-7AA8-A6B3D046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4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E077-D0D8-F5BB-8AC9-F4C22F7D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9A061-D299-E1A9-AEA5-C53ECA9DB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4D7AA-D4F5-CC2D-3BBC-03BC436FD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A886B-AF37-7040-22D1-E1F8E534B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D7115-FD4A-5F9B-8B0F-92ECF66A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using Malaria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BAE8E-2368-2161-7E69-CCE08FE0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9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8CBE-F9B8-F32E-F37C-70B9D2D9E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D12B9-FDB6-3319-B344-F1BD28BB9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DFAD6-F257-E40C-9EB7-9FA96F891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Thursday, 16th of 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1395B-422A-686E-7551-E0D673BFC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Introduction to Machine Learning using Malaria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C138F-C31C-8102-26C2-B1C45E0EB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E53B7D-5C8C-F545-92B6-E0C8C8E2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5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setosa.io/ev/ordinary-least-squares-regression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527CE-F1ED-2073-D64C-761E774D7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2004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Introduction to Machine Learning</a:t>
            </a:r>
            <a:br>
              <a:rPr lang="en-US" sz="4000" dirty="0"/>
            </a:br>
            <a:r>
              <a:rPr lang="en-US" sz="4000" dirty="0"/>
              <a:t>using open data</a:t>
            </a:r>
            <a:br>
              <a:rPr lang="en-US" sz="3700" dirty="0"/>
            </a:br>
            <a:br>
              <a:rPr lang="en-US" sz="3700" dirty="0"/>
            </a:br>
            <a:r>
              <a:rPr lang="en-US" sz="2400" dirty="0"/>
              <a:t>Barcelona, 16</a:t>
            </a:r>
            <a:r>
              <a:rPr lang="en-US" sz="2400" baseline="30000" dirty="0"/>
              <a:t>th</a:t>
            </a:r>
            <a:r>
              <a:rPr lang="en-US" sz="2400" dirty="0"/>
              <a:t> of May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8A709-D3C8-F317-3227-D6532A193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3931920" cy="120700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with </a:t>
            </a:r>
            <a:r>
              <a:rPr lang="en-US" dirty="0" err="1"/>
              <a:t>Anaïs</a:t>
            </a:r>
            <a:r>
              <a:rPr lang="en-US" dirty="0"/>
              <a:t> Pepey</a:t>
            </a:r>
          </a:p>
          <a:p>
            <a:pPr algn="l"/>
            <a:r>
              <a:rPr lang="en-US" dirty="0"/>
              <a:t>and Asia Noble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B59001A8-9283-59B1-D178-843CD7DC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46" y="225727"/>
            <a:ext cx="4669054" cy="2626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87ACC-CA50-5970-D134-9A4AB103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955" y="2775963"/>
            <a:ext cx="4434865" cy="498923"/>
          </a:xfrm>
          <a:prstGeom prst="rect">
            <a:avLst/>
          </a:prstGeom>
        </p:spPr>
      </p:pic>
      <p:pic>
        <p:nvPicPr>
          <p:cNvPr id="9" name="Picture 8" descr="A person holding a microphone&#10;&#10;Description automatically generated">
            <a:extLst>
              <a:ext uri="{FF2B5EF4-FFF2-40B4-BE49-F238E27FC236}">
                <a16:creationId xmlns:a16="http://schemas.microsoft.com/office/drawing/2014/main" id="{3CEE66AB-C147-D556-B786-7E143D8AAF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" t="14315" r="626" b="23872"/>
          <a:stretch/>
        </p:blipFill>
        <p:spPr>
          <a:xfrm>
            <a:off x="5493784" y="3731419"/>
            <a:ext cx="2862941" cy="2670048"/>
          </a:xfrm>
          <a:prstGeom prst="rect">
            <a:avLst/>
          </a:prstGeom>
        </p:spPr>
      </p:pic>
      <p:pic>
        <p:nvPicPr>
          <p:cNvPr id="11" name="Picture 10" descr="A person holding a microphone&#10;&#10;Description automatically generated">
            <a:extLst>
              <a:ext uri="{FF2B5EF4-FFF2-40B4-BE49-F238E27FC236}">
                <a16:creationId xmlns:a16="http://schemas.microsoft.com/office/drawing/2014/main" id="{4338CCDA-C8AC-CAAD-DA31-89669DD60A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749" r="-1" b="13005"/>
          <a:stretch/>
        </p:blipFill>
        <p:spPr>
          <a:xfrm>
            <a:off x="8891462" y="3731419"/>
            <a:ext cx="2958328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47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79702"/>
            <a:ext cx="2743200" cy="365125"/>
          </a:xfrm>
        </p:spPr>
        <p:txBody>
          <a:bodyPr/>
          <a:lstStyle/>
          <a:p>
            <a:fld id="{D8E53B7D-5C8C-F545-92B6-E0C8C8E2A687}" type="slidenum">
              <a:rPr lang="en-US" smtClean="0"/>
              <a:t>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FUNDAMENTALS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880CEB3-A196-17D1-172B-F9DCBBB5A918}"/>
              </a:ext>
            </a:extLst>
          </p:cNvPr>
          <p:cNvSpPr/>
          <p:nvPr/>
        </p:nvSpPr>
        <p:spPr>
          <a:xfrm>
            <a:off x="320622" y="1017784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Observations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F5BD4B-E4C2-418C-EAE1-D68C70139FFA}"/>
              </a:ext>
            </a:extLst>
          </p:cNvPr>
          <p:cNvSpPr/>
          <p:nvPr/>
        </p:nvSpPr>
        <p:spPr>
          <a:xfrm>
            <a:off x="1977972" y="2104471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Math function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656A852-3028-6CA1-1C67-CDDACF0A1D3C}"/>
              </a:ext>
            </a:extLst>
          </p:cNvPr>
          <p:cNvSpPr/>
          <p:nvPr/>
        </p:nvSpPr>
        <p:spPr>
          <a:xfrm>
            <a:off x="3784399" y="3201377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Extrapolate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F00219F-5D35-D83B-C01C-11AC479F6AB3}"/>
              </a:ext>
            </a:extLst>
          </p:cNvPr>
          <p:cNvSpPr/>
          <p:nvPr/>
        </p:nvSpPr>
        <p:spPr>
          <a:xfrm>
            <a:off x="8924871" y="4258945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Improve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FF78F0B-9F65-0C82-16DF-53BE8365420F}"/>
              </a:ext>
            </a:extLst>
          </p:cNvPr>
          <p:cNvSpPr/>
          <p:nvPr/>
        </p:nvSpPr>
        <p:spPr>
          <a:xfrm>
            <a:off x="5807128" y="4258945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Evaluate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8965C5-C4BF-7E05-00C3-09BD8DBD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26" name="Picture 25" descr="A blue and black logo&#10;&#10;Description automatically generated">
            <a:extLst>
              <a:ext uri="{FF2B5EF4-FFF2-40B4-BE49-F238E27FC236}">
                <a16:creationId xmlns:a16="http://schemas.microsoft.com/office/drawing/2014/main" id="{3A67FFF6-31D8-3FAE-AF49-59E68303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6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79702"/>
            <a:ext cx="2743200" cy="365125"/>
          </a:xfrm>
        </p:spPr>
        <p:txBody>
          <a:bodyPr/>
          <a:lstStyle/>
          <a:p>
            <a:fld id="{D8E53B7D-5C8C-F545-92B6-E0C8C8E2A687}" type="slidenum">
              <a:rPr lang="en-US" smtClean="0"/>
              <a:t>10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FUNDAMENTALS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880CEB3-A196-17D1-172B-F9DCBBB5A918}"/>
              </a:ext>
            </a:extLst>
          </p:cNvPr>
          <p:cNvSpPr/>
          <p:nvPr/>
        </p:nvSpPr>
        <p:spPr>
          <a:xfrm>
            <a:off x="320622" y="1017784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Observations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F5BD4B-E4C2-418C-EAE1-D68C70139FFA}"/>
              </a:ext>
            </a:extLst>
          </p:cNvPr>
          <p:cNvSpPr/>
          <p:nvPr/>
        </p:nvSpPr>
        <p:spPr>
          <a:xfrm>
            <a:off x="1977972" y="2104471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Math function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656A852-3028-6CA1-1C67-CDDACF0A1D3C}"/>
              </a:ext>
            </a:extLst>
          </p:cNvPr>
          <p:cNvSpPr/>
          <p:nvPr/>
        </p:nvSpPr>
        <p:spPr>
          <a:xfrm>
            <a:off x="3784399" y="3201377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Extrapolate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CA6399B-3273-6DFA-7289-1D4FFE47FAFB}"/>
              </a:ext>
            </a:extLst>
          </p:cNvPr>
          <p:cNvSpPr/>
          <p:nvPr/>
        </p:nvSpPr>
        <p:spPr>
          <a:xfrm>
            <a:off x="7697273" y="3797869"/>
            <a:ext cx="2245753" cy="22457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2857" y="207274"/>
                </a:moveTo>
                <a:arcTo wR="1122876" hR="1122876" stAng="14077662" swAng="4244676"/>
              </a:path>
            </a:pathLst>
          </a:custGeom>
          <a:solidFill>
            <a:schemeClr val="bg1"/>
          </a:solidFill>
          <a:ln w="76200">
            <a:solidFill>
              <a:schemeClr val="tx2"/>
            </a:solidFill>
            <a:tailEnd type="arrow"/>
          </a:ln>
          <a:scene3d>
            <a:camera prst="orthographicFront"/>
            <a:lightRig rig="flat" dir="t"/>
          </a:scene3d>
          <a:sp3d z="-40000" prstMaterial="matte"/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F00219F-5D35-D83B-C01C-11AC479F6AB3}"/>
              </a:ext>
            </a:extLst>
          </p:cNvPr>
          <p:cNvSpPr/>
          <p:nvPr/>
        </p:nvSpPr>
        <p:spPr>
          <a:xfrm>
            <a:off x="8924871" y="4258945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Improve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45D658D-9241-9362-22C3-34633042A0A8}"/>
              </a:ext>
            </a:extLst>
          </p:cNvPr>
          <p:cNvSpPr/>
          <p:nvPr/>
        </p:nvSpPr>
        <p:spPr>
          <a:xfrm>
            <a:off x="7697273" y="3797869"/>
            <a:ext cx="2245753" cy="22457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2895" y="2038478"/>
                </a:moveTo>
                <a:arcTo wR="1122876" hR="1122876" stAng="3277662" swAng="4244676"/>
              </a:path>
            </a:pathLst>
          </a:custGeom>
          <a:solidFill>
            <a:schemeClr val="bg1"/>
          </a:solidFill>
          <a:ln w="76200">
            <a:solidFill>
              <a:schemeClr val="tx2"/>
            </a:solidFill>
            <a:tailEnd type="arrow"/>
          </a:ln>
          <a:scene3d>
            <a:camera prst="orthographicFront"/>
            <a:lightRig rig="flat" dir="t"/>
          </a:scene3d>
          <a:sp3d z="-40000" prstMaterial="matte"/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FF78F0B-9F65-0C82-16DF-53BE8365420F}"/>
              </a:ext>
            </a:extLst>
          </p:cNvPr>
          <p:cNvSpPr/>
          <p:nvPr/>
        </p:nvSpPr>
        <p:spPr>
          <a:xfrm>
            <a:off x="5807128" y="4258945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Evaluate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8965C5-C4BF-7E05-00C3-09BD8DBD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26" name="Picture 25" descr="A blue and black logo&#10;&#10;Description automatically generated">
            <a:extLst>
              <a:ext uri="{FF2B5EF4-FFF2-40B4-BE49-F238E27FC236}">
                <a16:creationId xmlns:a16="http://schemas.microsoft.com/office/drawing/2014/main" id="{3A67FFF6-31D8-3FAE-AF49-59E68303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66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79702"/>
            <a:ext cx="2743200" cy="365125"/>
          </a:xfrm>
        </p:spPr>
        <p:txBody>
          <a:bodyPr/>
          <a:lstStyle/>
          <a:p>
            <a:fld id="{D8E53B7D-5C8C-F545-92B6-E0C8C8E2A687}" type="slidenum">
              <a:rPr lang="en-US" smtClean="0"/>
              <a:t>11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FUNDAMENTALS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880CEB3-A196-17D1-172B-F9DCBBB5A918}"/>
              </a:ext>
            </a:extLst>
          </p:cNvPr>
          <p:cNvSpPr/>
          <p:nvPr/>
        </p:nvSpPr>
        <p:spPr>
          <a:xfrm>
            <a:off x="320622" y="1017784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Observations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F5BD4B-E4C2-418C-EAE1-D68C70139FFA}"/>
              </a:ext>
            </a:extLst>
          </p:cNvPr>
          <p:cNvSpPr/>
          <p:nvPr/>
        </p:nvSpPr>
        <p:spPr>
          <a:xfrm>
            <a:off x="1977972" y="2104471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Math function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656A852-3028-6CA1-1C67-CDDACF0A1D3C}"/>
              </a:ext>
            </a:extLst>
          </p:cNvPr>
          <p:cNvSpPr/>
          <p:nvPr/>
        </p:nvSpPr>
        <p:spPr>
          <a:xfrm>
            <a:off x="3784399" y="3201377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Extrapolate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4BB014-DB4A-CFA3-81A1-80E8F0C5FD2D}"/>
              </a:ext>
            </a:extLst>
          </p:cNvPr>
          <p:cNvSpPr/>
          <p:nvPr/>
        </p:nvSpPr>
        <p:spPr>
          <a:xfrm>
            <a:off x="6565900" y="3552352"/>
            <a:ext cx="4508500" cy="2736788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CA6399B-3273-6DFA-7289-1D4FFE47FAFB}"/>
              </a:ext>
            </a:extLst>
          </p:cNvPr>
          <p:cNvSpPr/>
          <p:nvPr/>
        </p:nvSpPr>
        <p:spPr>
          <a:xfrm>
            <a:off x="7697273" y="3797869"/>
            <a:ext cx="2245753" cy="22457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2857" y="207274"/>
                </a:moveTo>
                <a:arcTo wR="1122876" hR="1122876" stAng="14077662" swAng="4244676"/>
              </a:path>
            </a:pathLst>
          </a:custGeom>
          <a:noFill/>
          <a:ln w="76200">
            <a:solidFill>
              <a:schemeClr val="tx2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F00219F-5D35-D83B-C01C-11AC479F6AB3}"/>
              </a:ext>
            </a:extLst>
          </p:cNvPr>
          <p:cNvSpPr/>
          <p:nvPr/>
        </p:nvSpPr>
        <p:spPr>
          <a:xfrm>
            <a:off x="8924871" y="4258945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Improve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45D658D-9241-9362-22C3-34633042A0A8}"/>
              </a:ext>
            </a:extLst>
          </p:cNvPr>
          <p:cNvSpPr/>
          <p:nvPr/>
        </p:nvSpPr>
        <p:spPr>
          <a:xfrm>
            <a:off x="7697273" y="3797869"/>
            <a:ext cx="2245753" cy="22457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2895" y="2038478"/>
                </a:moveTo>
                <a:arcTo wR="1122876" hR="1122876" stAng="3277662" swAng="4244676"/>
              </a:path>
            </a:pathLst>
          </a:custGeom>
          <a:noFill/>
          <a:ln w="76200">
            <a:solidFill>
              <a:schemeClr val="tx2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FF78F0B-9F65-0C82-16DF-53BE8365420F}"/>
              </a:ext>
            </a:extLst>
          </p:cNvPr>
          <p:cNvSpPr/>
          <p:nvPr/>
        </p:nvSpPr>
        <p:spPr>
          <a:xfrm>
            <a:off x="5807128" y="4258945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Evaluate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8965C5-C4BF-7E05-00C3-09BD8DBD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26" name="Picture 25" descr="A blue and black logo&#10;&#10;Description automatically generated">
            <a:extLst>
              <a:ext uri="{FF2B5EF4-FFF2-40B4-BE49-F238E27FC236}">
                <a16:creationId xmlns:a16="http://schemas.microsoft.com/office/drawing/2014/main" id="{3A67FFF6-31D8-3FAE-AF49-59E68303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8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0D6FB3-E782-6F3C-CBE8-F42AE55A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4501"/>
            <a:ext cx="4660899" cy="3442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Visually explained: </a:t>
            </a:r>
          </a:p>
          <a:p>
            <a:pPr marL="0" indent="0">
              <a:buNone/>
            </a:pPr>
            <a:r>
              <a:rPr lang="en-US" dirty="0"/>
              <a:t>Ordinary Least </a:t>
            </a:r>
          </a:p>
          <a:p>
            <a:pPr marL="0" indent="0">
              <a:buNone/>
            </a:pPr>
            <a:r>
              <a:rPr lang="en-US" dirty="0"/>
              <a:t>Squares Regression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setosia.io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MODEL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2B169-28C8-C565-D788-ED7FE6416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446" y="1251145"/>
            <a:ext cx="6726506" cy="43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5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road with cars and buildings&#10;&#10;Description automatically generated">
            <a:extLst>
              <a:ext uri="{FF2B5EF4-FFF2-40B4-BE49-F238E27FC236}">
                <a16:creationId xmlns:a16="http://schemas.microsoft.com/office/drawing/2014/main" id="{793A7B73-A6B6-263E-C4F9-4C4A3C21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757" y="1825725"/>
            <a:ext cx="6960219" cy="371780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7A76767-B913-7B00-BEB0-36436E13F4B7}"/>
              </a:ext>
            </a:extLst>
          </p:cNvPr>
          <p:cNvGrpSpPr/>
          <p:nvPr/>
        </p:nvGrpSpPr>
        <p:grpSpPr>
          <a:xfrm>
            <a:off x="2221888" y="709247"/>
            <a:ext cx="10053798" cy="5353200"/>
            <a:chOff x="2021425" y="1131426"/>
            <a:chExt cx="10053798" cy="5353200"/>
          </a:xfrm>
        </p:grpSpPr>
        <p:pic>
          <p:nvPicPr>
            <p:cNvPr id="17" name="Picture 16" descr="A close-up of a blue and green spiral&#10;&#10;Description automatically generated">
              <a:extLst>
                <a:ext uri="{FF2B5EF4-FFF2-40B4-BE49-F238E27FC236}">
                  <a16:creationId xmlns:a16="http://schemas.microsoft.com/office/drawing/2014/main" id="{A1246F65-25E7-FDC6-5553-160429B97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5977" y="1131426"/>
              <a:ext cx="6909246" cy="38864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1DB60D-4460-ED32-4665-145178D76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1425" y="4968522"/>
              <a:ext cx="9289353" cy="1516104"/>
            </a:xfrm>
            <a:prstGeom prst="rect">
              <a:avLst/>
            </a:prstGeom>
          </p:spPr>
        </p:pic>
      </p:grpSp>
      <p:pic>
        <p:nvPicPr>
          <p:cNvPr id="29" name="Picture 28" descr="A diagram of a weather station&#10;&#10;Description automatically generated with medium confidence">
            <a:extLst>
              <a:ext uri="{FF2B5EF4-FFF2-40B4-BE49-F238E27FC236}">
                <a16:creationId xmlns:a16="http://schemas.microsoft.com/office/drawing/2014/main" id="{DCF76A99-A260-1EE3-2E26-025C900F8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006" y="855178"/>
            <a:ext cx="5689504" cy="5415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USE CASES</a:t>
            </a: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54994B96-A8F5-383D-844B-CEF853AB2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278"/>
            <a:ext cx="9086385" cy="515668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ML is already part of our daily lives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Speech recognition, LLMs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Computer vision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Medical applications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</a:rPr>
              <a:t>Climate change modelling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</a:rPr>
              <a:t>Infectious diseases surveillance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270CB-4EFF-889E-3876-4FB602FB28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884" b="23849"/>
          <a:stretch/>
        </p:blipFill>
        <p:spPr>
          <a:xfrm>
            <a:off x="5134917" y="3715807"/>
            <a:ext cx="5499100" cy="21986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C7D31C-5628-69D0-C872-808FBBC797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10" t="-1075" r="7431" b="1075"/>
          <a:stretch/>
        </p:blipFill>
        <p:spPr>
          <a:xfrm>
            <a:off x="7168718" y="1205865"/>
            <a:ext cx="4549542" cy="26166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968D96-63DB-2456-619E-B1B8B6205F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9000" y="1610829"/>
            <a:ext cx="7493000" cy="472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4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Malaria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THE DISEASE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A GLOBAL ISSUE</a:t>
            </a:r>
          </a:p>
        </p:txBody>
      </p:sp>
      <p:pic>
        <p:nvPicPr>
          <p:cNvPr id="36" name="Picture 35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3AB360E2-3601-05FC-1BA9-6727975F30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35" b="10081"/>
          <a:stretch/>
        </p:blipFill>
        <p:spPr>
          <a:xfrm>
            <a:off x="4964150" y="157369"/>
            <a:ext cx="6956503" cy="6009256"/>
          </a:xfrm>
          <a:prstGeom prst="rect">
            <a:avLst/>
          </a:prstGeom>
        </p:spPr>
      </p:pic>
      <p:sp>
        <p:nvSpPr>
          <p:cNvPr id="37" name="Content Placeholder 11">
            <a:extLst>
              <a:ext uri="{FF2B5EF4-FFF2-40B4-BE49-F238E27FC236}">
                <a16:creationId xmlns:a16="http://schemas.microsoft.com/office/drawing/2014/main" id="{EE3CFC0F-893A-99E8-3ED1-FE052B654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20278"/>
            <a:ext cx="3756102" cy="515668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Key points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acute febrile illness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vector-borne disease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preventable and treatable disease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half of the world's population at risk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no completely preventive vaccine available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15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85D5A4CC-08A7-78C0-8046-E76E6B4ED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7" y="993748"/>
            <a:ext cx="10515600" cy="515668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ES" sz="2000" b="1"/>
              <a:t>The parasite, </a:t>
            </a:r>
            <a:r>
              <a:rPr lang="en-ES" sz="2000" b="1" i="1"/>
              <a:t>Plasmodium</a:t>
            </a:r>
            <a:r>
              <a:rPr lang="en-ES" sz="2000" b="1"/>
              <a:t> spp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</a:t>
            </a:r>
            <a:r>
              <a:rPr lang="en-US" sz="2000" i="1" dirty="0"/>
              <a:t> </a:t>
            </a:r>
            <a:r>
              <a:rPr lang="en-US" sz="2000" dirty="0"/>
              <a:t>species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ES" sz="2000"/>
          </a:p>
          <a:p>
            <a:pPr marL="0" indent="0">
              <a:lnSpc>
                <a:spcPct val="150000"/>
              </a:lnSpc>
              <a:buNone/>
            </a:pPr>
            <a:r>
              <a:rPr lang="en-ES" sz="2000" b="1"/>
              <a:t>The vector, </a:t>
            </a:r>
            <a:r>
              <a:rPr lang="en-ES" sz="2000" b="1" i="1"/>
              <a:t>Anopheles</a:t>
            </a:r>
            <a:r>
              <a:rPr lang="en-ES" sz="2000" b="1"/>
              <a:t> spp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000"/>
              <a:t>475 species, 70 identified as vectors</a:t>
            </a:r>
          </a:p>
          <a:p>
            <a:pPr lvl="1">
              <a:lnSpc>
                <a:spcPct val="150000"/>
              </a:lnSpc>
            </a:pPr>
            <a:endParaRPr lang="en-ES" sz="2000"/>
          </a:p>
          <a:p>
            <a:pPr marL="0" indent="0">
              <a:lnSpc>
                <a:spcPct val="150000"/>
              </a:lnSpc>
              <a:buNone/>
            </a:pPr>
            <a:r>
              <a:rPr lang="en-ES" sz="2000" b="1"/>
              <a:t>The host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Infected through a female </a:t>
            </a:r>
            <a:r>
              <a:rPr lang="en-US" sz="2000" i="1" dirty="0"/>
              <a:t>Anopheles</a:t>
            </a:r>
            <a:r>
              <a:rPr lang="en-US" sz="2000" dirty="0"/>
              <a:t> bite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Symptomatic and asymptomatic infections</a:t>
            </a:r>
            <a:endParaRPr lang="en-E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Malaria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THE DISEASE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4DCF05-26AB-3CCA-192D-6DAA2932E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17" r="33059"/>
          <a:stretch/>
        </p:blipFill>
        <p:spPr>
          <a:xfrm>
            <a:off x="7407842" y="911691"/>
            <a:ext cx="4030133" cy="46039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9802D1-9873-EDDD-4C87-888B0322449B}"/>
              </a:ext>
            </a:extLst>
          </p:cNvPr>
          <p:cNvSpPr txBox="1"/>
          <p:nvPr/>
        </p:nvSpPr>
        <p:spPr>
          <a:xfrm>
            <a:off x="7630847" y="5561795"/>
            <a:ext cx="358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00"/>
              <a:t>Blood smear with </a:t>
            </a:r>
            <a:r>
              <a:rPr lang="en-ES" sz="1600" i="1"/>
              <a:t>P. vivax </a:t>
            </a:r>
            <a:r>
              <a:rPr lang="en-ES" sz="1600"/>
              <a:t>trophozoites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6AEBF3-89D6-2A79-9201-D031DC91154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0" t="33365" r="1480" b="2387"/>
          <a:stretch/>
        </p:blipFill>
        <p:spPr bwMode="auto">
          <a:xfrm>
            <a:off x="7711826" y="993748"/>
            <a:ext cx="3422164" cy="49213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2729C2-86A8-B941-D00E-E46EAC2937BE}"/>
              </a:ext>
            </a:extLst>
          </p:cNvPr>
          <p:cNvSpPr txBox="1"/>
          <p:nvPr/>
        </p:nvSpPr>
        <p:spPr>
          <a:xfrm>
            <a:off x="7912238" y="5906272"/>
            <a:ext cx="3021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600" i="1" dirty="0"/>
              <a:t>An. minimus </a:t>
            </a:r>
            <a:r>
              <a:rPr lang="en-ES" sz="1600" dirty="0"/>
              <a:t>and </a:t>
            </a:r>
            <a:r>
              <a:rPr lang="en-ES" sz="1600" i="1" dirty="0"/>
              <a:t>An</a:t>
            </a:r>
            <a:r>
              <a:rPr lang="en-ES" sz="1600" i="1"/>
              <a:t>. stephensi</a:t>
            </a:r>
            <a:endParaRPr lang="en-ES" sz="1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67A916-CF5A-4766-F38B-BD0B0771C4AD}"/>
              </a:ext>
            </a:extLst>
          </p:cNvPr>
          <p:cNvGrpSpPr/>
          <p:nvPr/>
        </p:nvGrpSpPr>
        <p:grpSpPr>
          <a:xfrm>
            <a:off x="7229162" y="934375"/>
            <a:ext cx="4387493" cy="5291202"/>
            <a:chOff x="7256262" y="928119"/>
            <a:chExt cx="4910539" cy="57787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D90738C-9483-55DB-1B0C-CD97B1861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43" t="9131" r="8043" b="6544"/>
            <a:stretch/>
          </p:blipFill>
          <p:spPr>
            <a:xfrm>
              <a:off x="7256262" y="928119"/>
              <a:ext cx="4910539" cy="540962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D08BB5-553D-0A29-1512-6697843F591E}"/>
                </a:ext>
              </a:extLst>
            </p:cNvPr>
            <p:cNvSpPr txBox="1"/>
            <p:nvPr/>
          </p:nvSpPr>
          <p:spPr>
            <a:xfrm>
              <a:off x="8932868" y="6330944"/>
              <a:ext cx="1928767" cy="375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Malaria life cycle</a:t>
              </a:r>
              <a:endParaRPr lang="en-E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BIOLOGY</a:t>
            </a:r>
          </a:p>
        </p:txBody>
      </p:sp>
    </p:spTree>
    <p:extLst>
      <p:ext uri="{BB962C8B-B14F-4D97-AF65-F5344CB8AC3E}">
        <p14:creationId xmlns:p14="http://schemas.microsoft.com/office/powerpoint/2010/main" val="18071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Malaria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0D6FB3-E782-6F3C-CBE8-F42AE55A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84" y="1345908"/>
            <a:ext cx="6403368" cy="582586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WHO malaria world report 2023</a:t>
            </a:r>
            <a:endParaRPr lang="en-ES" sz="20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000"/>
              <a:t>2</a:t>
            </a:r>
            <a:r>
              <a:rPr lang="en-US" sz="2000" dirty="0"/>
              <a:t>50</a:t>
            </a:r>
            <a:r>
              <a:rPr lang="en-ES" sz="2000"/>
              <a:t> million cases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000"/>
              <a:t>6</a:t>
            </a:r>
            <a:r>
              <a:rPr lang="en-US" sz="2000" dirty="0"/>
              <a:t>00</a:t>
            </a:r>
            <a:r>
              <a:rPr lang="en-ES" sz="2000"/>
              <a:t>,000 associated deaths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000"/>
              <a:t>Decrease since the 2000</a:t>
            </a:r>
            <a:r>
              <a:rPr lang="en-US" sz="2000" dirty="0"/>
              <a:t>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Small increase since COVID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INCIDENCE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351780-EBDA-C69F-110D-E2CBC9803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17" y="1038857"/>
            <a:ext cx="6121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Malaria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0D6FB3-E782-6F3C-CBE8-F42AE55A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6" y="1011371"/>
            <a:ext cx="6403368" cy="582586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ES" sz="2000" b="1"/>
              <a:t>Transmission </a:t>
            </a:r>
            <a:r>
              <a:rPr lang="en-US" sz="2000" b="1" dirty="0"/>
              <a:t>depends </a:t>
            </a:r>
            <a:r>
              <a:rPr lang="en-ES" sz="2000" b="1"/>
              <a:t>on local characteristics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/>
              <a:t>E</a:t>
            </a:r>
            <a:r>
              <a:rPr lang="en-ES" sz="2000"/>
              <a:t>nvironmental conditions</a:t>
            </a:r>
          </a:p>
          <a:p>
            <a:pPr lvl="3">
              <a:lnSpc>
                <a:spcPct val="150000"/>
              </a:lnSpc>
            </a:pPr>
            <a:r>
              <a:rPr lang="en-ES">
                <a:solidFill>
                  <a:schemeClr val="tx1">
                    <a:lumMod val="50000"/>
                    <a:lumOff val="50000"/>
                  </a:schemeClr>
                </a:solidFill>
              </a:rPr>
              <a:t>precipitations, temperature, humidity</a:t>
            </a:r>
          </a:p>
          <a:p>
            <a:pPr lvl="3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en-ES">
                <a:solidFill>
                  <a:schemeClr val="tx1">
                    <a:lumMod val="50000"/>
                    <a:lumOff val="50000"/>
                  </a:schemeClr>
                </a:solidFill>
              </a:rPr>
              <a:t>eforestation, agriculture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ES" sz="2000"/>
              <a:t>Socio-economic factors </a:t>
            </a:r>
          </a:p>
          <a:p>
            <a:pPr lvl="3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en-ES">
                <a:solidFill>
                  <a:schemeClr val="tx1">
                    <a:lumMod val="50000"/>
                    <a:lumOff val="50000"/>
                  </a:schemeClr>
                </a:solidFill>
              </a:rPr>
              <a:t>ain income, households characteristics</a:t>
            </a:r>
          </a:p>
          <a:p>
            <a:pPr lvl="3">
              <a:lnSpc>
                <a:spcPct val="150000"/>
              </a:lnSpc>
            </a:pPr>
            <a:r>
              <a:rPr lang="en-ES">
                <a:solidFill>
                  <a:schemeClr val="tx1">
                    <a:lumMod val="50000"/>
                    <a:lumOff val="50000"/>
                  </a:schemeClr>
                </a:solidFill>
              </a:rPr>
              <a:t>vector control tools, diagnosis and treatment</a:t>
            </a:r>
          </a:p>
          <a:p>
            <a:pPr lvl="3">
              <a:lnSpc>
                <a:spcPct val="150000"/>
              </a:lnSpc>
            </a:pPr>
            <a:r>
              <a:rPr lang="en-ES">
                <a:solidFill>
                  <a:schemeClr val="tx1">
                    <a:lumMod val="50000"/>
                    <a:lumOff val="50000"/>
                  </a:schemeClr>
                </a:solidFill>
              </a:rPr>
              <a:t>knowledge about malaria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EPIDEMIOLOGY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96B93F-4979-31B8-9B03-CFC830571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441" y="1450209"/>
            <a:ext cx="5613400" cy="4191000"/>
          </a:xfrm>
          <a:prstGeom prst="rect">
            <a:avLst/>
          </a:prstGeom>
          <a:ln w="12700"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E2A230-5F9C-693E-979C-62477289C464}"/>
              </a:ext>
            </a:extLst>
          </p:cNvPr>
          <p:cNvSpPr txBox="1"/>
          <p:nvPr/>
        </p:nvSpPr>
        <p:spPr>
          <a:xfrm>
            <a:off x="7550400" y="5641209"/>
            <a:ext cx="4057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Patch of forest cleared after ‘slash and burn’</a:t>
            </a:r>
            <a:endParaRPr lang="en-E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ED9413-A7C0-6460-B706-97D0BF25AB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r="13818"/>
          <a:stretch/>
        </p:blipFill>
        <p:spPr bwMode="auto">
          <a:xfrm>
            <a:off x="6884016" y="1510267"/>
            <a:ext cx="4865051" cy="4119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A3ED9F-47F2-A50E-6A98-7ECC88C40A7F}"/>
              </a:ext>
            </a:extLst>
          </p:cNvPr>
          <p:cNvSpPr txBox="1"/>
          <p:nvPr/>
        </p:nvSpPr>
        <p:spPr>
          <a:xfrm>
            <a:off x="8326654" y="5628053"/>
            <a:ext cx="1979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Khmer wood loggers</a:t>
            </a:r>
            <a:endParaRPr lang="en-ES" sz="1600" dirty="0"/>
          </a:p>
        </p:txBody>
      </p:sp>
    </p:spTree>
    <p:extLst>
      <p:ext uri="{BB962C8B-B14F-4D97-AF65-F5344CB8AC3E}">
        <p14:creationId xmlns:p14="http://schemas.microsoft.com/office/powerpoint/2010/main" val="179657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DFC70-2083-274D-025D-AA6E78D79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r="27778"/>
          <a:stretch/>
        </p:blipFill>
        <p:spPr>
          <a:xfrm>
            <a:off x="286726" y="1185332"/>
            <a:ext cx="3862771" cy="50994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6D7759-DF9D-6677-6C05-540B56D667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74" y="1185332"/>
            <a:ext cx="3824621" cy="5099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9A8696-58E5-54B8-CD86-6127018E0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r="30843"/>
          <a:stretch/>
        </p:blipFill>
        <p:spPr>
          <a:xfrm>
            <a:off x="8106663" y="1185332"/>
            <a:ext cx="3847345" cy="5099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Workshop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</a:t>
            </a:r>
            <a:r>
              <a:rPr lang="en-US" dirty="0" err="1"/>
              <a:t>Lerning</a:t>
            </a:r>
            <a:r>
              <a:rPr lang="en-US" dirty="0"/>
              <a:t>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RESOURCES: PHD RESEARCH</a:t>
            </a:r>
          </a:p>
        </p:txBody>
      </p:sp>
    </p:spTree>
    <p:extLst>
      <p:ext uri="{BB962C8B-B14F-4D97-AF65-F5344CB8AC3E}">
        <p14:creationId xmlns:p14="http://schemas.microsoft.com/office/powerpoint/2010/main" val="148316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Agenda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0D6FB3-E782-6F3C-CBE8-F42AE55A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78"/>
            <a:ext cx="4904678" cy="412322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INTRODUCTION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ML &amp; AI fundamentals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Use cases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Malaria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5F491-63BB-4338-9951-011B7D241C0B}"/>
              </a:ext>
            </a:extLst>
          </p:cNvPr>
          <p:cNvSpPr txBox="1"/>
          <p:nvPr/>
        </p:nvSpPr>
        <p:spPr>
          <a:xfrm>
            <a:off x="6530898" y="1490179"/>
            <a:ext cx="5267402" cy="2901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/>
              <a:t>WORKSHOP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Live Code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Python basics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Guided ML analysis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 your own!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[optional]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689708-3558-3EB7-185D-B3EA4C53D94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922A06-F9B4-DB0F-2778-AD5776D7BCDF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TODAY’S PLAN</a:t>
            </a:r>
          </a:p>
        </p:txBody>
      </p:sp>
    </p:spTree>
    <p:extLst>
      <p:ext uri="{BB962C8B-B14F-4D97-AF65-F5344CB8AC3E}">
        <p14:creationId xmlns:p14="http://schemas.microsoft.com/office/powerpoint/2010/main" val="7343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Workshop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RESOURCES: WHO THREAT 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9DEDB-5B34-FBFA-EC52-0CF2DEBDF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53" b="58699"/>
          <a:stretch/>
        </p:blipFill>
        <p:spPr>
          <a:xfrm>
            <a:off x="1334309" y="774138"/>
            <a:ext cx="9523382" cy="55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Workshop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</a:t>
            </a:r>
            <a:r>
              <a:rPr lang="en-US" dirty="0" err="1"/>
              <a:t>Lerning</a:t>
            </a:r>
            <a:r>
              <a:rPr lang="en-US" dirty="0"/>
              <a:t>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RESOURCES: KAGGLE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77ACF-6B2B-ADF7-74BE-06237A559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612" y="807031"/>
            <a:ext cx="9318173" cy="55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Workshop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</a:t>
            </a:r>
            <a:r>
              <a:rPr lang="en-US" dirty="0" err="1"/>
              <a:t>Lerning</a:t>
            </a:r>
            <a:r>
              <a:rPr lang="en-US" dirty="0"/>
              <a:t>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RESOURCES: WORLD BANK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0E7D7-4E55-2281-2A08-0E39F5589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0" b="95659"/>
          <a:stretch/>
        </p:blipFill>
        <p:spPr>
          <a:xfrm>
            <a:off x="44918" y="851374"/>
            <a:ext cx="12102164" cy="515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60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DDA2C3-0DDA-CFB6-C0C8-0B217D500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9611" y="1909143"/>
            <a:ext cx="8902390" cy="4468515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0D6FB3-E782-6F3C-CBE8-F42AE55A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2" y="1051474"/>
            <a:ext cx="7707289" cy="515668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b="1" dirty="0"/>
              <a:t>A challenged system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500" dirty="0"/>
              <a:t>Academia &amp; research structural issues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500" dirty="0"/>
              <a:t>Data quality &amp; availability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500" dirty="0"/>
              <a:t>Elimination cost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sz="600" dirty="0"/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b="1" dirty="0"/>
              <a:t>An ever-evolving disease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500" dirty="0"/>
              <a:t>Climate change effect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500" dirty="0"/>
              <a:t>Multi factorial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500" dirty="0"/>
              <a:t>Local epidemiology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dirty="0"/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Malaria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CHALLENGES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5757D-9E23-A66E-3BC2-B8D494D7B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220" y="816092"/>
            <a:ext cx="5120875" cy="51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0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Workshop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964B8-BFFB-DB7A-A733-9E6A78079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82642F-9D99-E5F6-C1D3-1E015533B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5" y="885109"/>
            <a:ext cx="11213171" cy="53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74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Workshop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GUIDED ML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2078B-1D13-50D4-E50F-92E19CFD4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7B0AC-A4B5-58DE-1718-E71CA792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907001"/>
            <a:ext cx="10915650" cy="527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9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Conclusion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0D6FB3-E782-6F3C-CBE8-F42AE55A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78" y="1036467"/>
            <a:ext cx="6502400" cy="5156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Machine Learning is </a:t>
            </a:r>
            <a:r>
              <a:rPr lang="en-US" b="1" dirty="0"/>
              <a:t>amazing</a:t>
            </a:r>
            <a:r>
              <a:rPr lang="en-US" dirty="0"/>
              <a:t> and nowadays, </a:t>
            </a:r>
            <a:r>
              <a:rPr lang="en-US" b="1" dirty="0"/>
              <a:t>accessible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But…</a:t>
            </a:r>
          </a:p>
          <a:p>
            <a:endParaRPr lang="en-US" dirty="0"/>
          </a:p>
          <a:p>
            <a:pPr lvl="1"/>
            <a:r>
              <a:rPr lang="en-US" sz="2800" dirty="0"/>
              <a:t>It has limitations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It repeats and increases </a:t>
            </a:r>
            <a:r>
              <a:rPr lang="en-US" sz="2800" b="1" dirty="0"/>
              <a:t>bias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Maths</a:t>
            </a:r>
            <a:r>
              <a:rPr lang="en-US" sz="2800" dirty="0"/>
              <a:t>, ML and AI are great but </a:t>
            </a:r>
            <a:r>
              <a:rPr lang="en-US" sz="2800" b="1" dirty="0"/>
              <a:t>politics</a:t>
            </a:r>
            <a:r>
              <a:rPr lang="en-US" sz="2800" dirty="0"/>
              <a:t> and </a:t>
            </a:r>
            <a:r>
              <a:rPr lang="en-US" sz="2800" b="1" dirty="0"/>
              <a:t>budget</a:t>
            </a:r>
            <a:r>
              <a:rPr lang="en-US" sz="2800" dirty="0"/>
              <a:t> play an important role in most issues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LIMITATIONS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C46B0-BC73-74E4-6A3E-D70908D15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468" y="213584"/>
            <a:ext cx="4476578" cy="59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6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Conclusion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LIMITATIONS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1A5BD-570E-91A2-7DDB-470151373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62" y="2391668"/>
            <a:ext cx="10499276" cy="15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Conclusion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LIMITATIONS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C4E450-B1FA-A8FD-7CB7-EAE091490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844" y="847725"/>
            <a:ext cx="834514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2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27CE-F1ED-2073-D64C-761E774D7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054" y="197941"/>
            <a:ext cx="10741891" cy="1552800"/>
          </a:xfrm>
        </p:spPr>
        <p:txBody>
          <a:bodyPr anchor="ctr">
            <a:normAutofit/>
          </a:bodyPr>
          <a:lstStyle/>
          <a:p>
            <a:r>
              <a:rPr lang="en-US" dirty="0"/>
              <a:t>Thank you for your attention!</a:t>
            </a:r>
            <a:endParaRPr lang="en-US" sz="2700" dirty="0"/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B59001A8-9283-59B1-D178-843CD7DC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745" y="3087421"/>
            <a:ext cx="4954507" cy="278691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02EC286-5463-37C6-0763-48EF7690801F}"/>
              </a:ext>
            </a:extLst>
          </p:cNvPr>
          <p:cNvSpPr txBox="1">
            <a:spLocks/>
          </p:cNvSpPr>
          <p:nvPr/>
        </p:nvSpPr>
        <p:spPr>
          <a:xfrm>
            <a:off x="1578244" y="5422392"/>
            <a:ext cx="9144000" cy="489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87ACC-CA50-5970-D134-9A4AB103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232" y="5720408"/>
            <a:ext cx="5856432" cy="649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7872BD-DEE0-F4B1-8853-09E9FB164402}"/>
              </a:ext>
            </a:extLst>
          </p:cNvPr>
          <p:cNvSpPr txBox="1"/>
          <p:nvPr/>
        </p:nvSpPr>
        <p:spPr>
          <a:xfrm>
            <a:off x="4791308" y="1642937"/>
            <a:ext cx="27105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7389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0D6FB3-E782-6F3C-CBE8-F42AE55A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20278"/>
            <a:ext cx="8485850" cy="515668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Artificial Intelligence (AI)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methods enabling machines to </a:t>
            </a:r>
            <a:r>
              <a:rPr lang="en-US" sz="2400" b="1" dirty="0"/>
              <a:t>perceive</a:t>
            </a:r>
            <a:r>
              <a:rPr lang="en-US" sz="2400" dirty="0"/>
              <a:t> their environment and uses learning and intelligence to </a:t>
            </a:r>
            <a:r>
              <a:rPr lang="en-US" sz="2400" b="1" dirty="0"/>
              <a:t>take actions</a:t>
            </a:r>
            <a:r>
              <a:rPr lang="en-US" sz="2400" dirty="0"/>
              <a:t> that </a:t>
            </a:r>
            <a:r>
              <a:rPr lang="en-US" sz="2400" dirty="0" err="1"/>
              <a:t>maximise</a:t>
            </a:r>
            <a:r>
              <a:rPr lang="en-US" sz="2400" dirty="0"/>
              <a:t> their chances of achieving defined goals</a:t>
            </a:r>
            <a:endParaRPr lang="en-US" sz="2400" dirty="0"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F3FD-F5E5-EA71-BD7B-8E3AC0B6F24E}"/>
              </a:ext>
            </a:extLst>
          </p:cNvPr>
          <p:cNvSpPr txBox="1"/>
          <p:nvPr/>
        </p:nvSpPr>
        <p:spPr>
          <a:xfrm>
            <a:off x="838200" y="4116944"/>
            <a:ext cx="8963790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 dirty="0"/>
              <a:t>computer vision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 dirty="0"/>
              <a:t>natural language processing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 dirty="0"/>
              <a:t>generative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A7968-B9E6-6F54-1AE7-0ACC9036F315}"/>
              </a:ext>
            </a:extLst>
          </p:cNvPr>
          <p:cNvSpPr txBox="1"/>
          <p:nvPr/>
        </p:nvSpPr>
        <p:spPr>
          <a:xfrm>
            <a:off x="5887845" y="4116944"/>
            <a:ext cx="4844054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Responsible &amp; ethical AI?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Trust in AI?</a:t>
            </a:r>
          </a:p>
        </p:txBody>
      </p:sp>
      <p:pic>
        <p:nvPicPr>
          <p:cNvPr id="15" name="Picture 14" descr="A black object with a red light&#10;&#10;Description automatically generated">
            <a:extLst>
              <a:ext uri="{FF2B5EF4-FFF2-40B4-BE49-F238E27FC236}">
                <a16:creationId xmlns:a16="http://schemas.microsoft.com/office/drawing/2014/main" id="{AFEAAFA2-798F-A996-38E6-6EB07017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884" y="9610"/>
            <a:ext cx="232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A98B48E-6E6B-1D07-EFBD-15F0F091A09C}"/>
              </a:ext>
            </a:extLst>
          </p:cNvPr>
          <p:cNvSpPr/>
          <p:nvPr/>
        </p:nvSpPr>
        <p:spPr>
          <a:xfrm>
            <a:off x="482600" y="508000"/>
            <a:ext cx="7670800" cy="57658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97C53D0-B132-37A7-88F9-83BEEE0A6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999" y="330349"/>
            <a:ext cx="7327901" cy="1346051"/>
          </a:xfr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4000" dirty="0"/>
              <a:t>all slides, data and notebooks available on my GitHub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8D0F9-3092-EE24-513F-3269B7EF8B38}"/>
              </a:ext>
            </a:extLst>
          </p:cNvPr>
          <p:cNvSpPr/>
          <p:nvPr/>
        </p:nvSpPr>
        <p:spPr>
          <a:xfrm>
            <a:off x="7581900" y="-203200"/>
            <a:ext cx="4724400" cy="7188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2EC286-5463-37C6-0763-48EF7690801F}"/>
              </a:ext>
            </a:extLst>
          </p:cNvPr>
          <p:cNvSpPr txBox="1">
            <a:spLocks/>
          </p:cNvSpPr>
          <p:nvPr/>
        </p:nvSpPr>
        <p:spPr>
          <a:xfrm>
            <a:off x="1578244" y="5422392"/>
            <a:ext cx="9144000" cy="489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 descr="A screenshot of a person with a hat&#10;&#10;Description automatically generated">
            <a:extLst>
              <a:ext uri="{FF2B5EF4-FFF2-40B4-BE49-F238E27FC236}">
                <a16:creationId xmlns:a16="http://schemas.microsoft.com/office/drawing/2014/main" id="{53572EFE-5748-F747-D5E6-627E1470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222" y="-61948"/>
            <a:ext cx="4057778" cy="69580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775CD79-1960-F0DA-03E1-72D9D0AA8F2E}"/>
              </a:ext>
            </a:extLst>
          </p:cNvPr>
          <p:cNvGrpSpPr/>
          <p:nvPr/>
        </p:nvGrpSpPr>
        <p:grpSpPr>
          <a:xfrm>
            <a:off x="1716796" y="2068697"/>
            <a:ext cx="5055103" cy="3316343"/>
            <a:chOff x="3117268" y="1414387"/>
            <a:chExt cx="5662564" cy="37148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FC815D-1789-0ADC-D993-DCF843A58E3D}"/>
                </a:ext>
              </a:extLst>
            </p:cNvPr>
            <p:cNvSpPr txBox="1"/>
            <p:nvPr/>
          </p:nvSpPr>
          <p:spPr>
            <a:xfrm>
              <a:off x="3117268" y="4612106"/>
              <a:ext cx="5662564" cy="517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/>
                <a:t>github.com/</a:t>
              </a:r>
              <a:r>
                <a:rPr lang="en-GB" sz="2400" dirty="0" err="1"/>
                <a:t>APepey</a:t>
              </a:r>
              <a:r>
                <a:rPr lang="en-GB" sz="2400" dirty="0"/>
                <a:t>/ML-workshop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27CCDD-1153-BEAA-1648-F9D95D42D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9301" y="1414387"/>
              <a:ext cx="3238500" cy="3217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282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tation of trees with green leaves&#10;&#10;Description automatically generated">
            <a:extLst>
              <a:ext uri="{FF2B5EF4-FFF2-40B4-BE49-F238E27FC236}">
                <a16:creationId xmlns:a16="http://schemas.microsoft.com/office/drawing/2014/main" id="{118FC4BC-C95E-CE0A-7441-22F4BDACD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12" b="65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18465-4FA9-AB3B-1028-21EC2E49D703}"/>
              </a:ext>
            </a:extLst>
          </p:cNvPr>
          <p:cNvSpPr/>
          <p:nvPr/>
        </p:nvSpPr>
        <p:spPr>
          <a:xfrm>
            <a:off x="-101600" y="939800"/>
            <a:ext cx="12395200" cy="1041400"/>
          </a:xfrm>
          <a:prstGeom prst="rect">
            <a:avLst/>
          </a:prstGeom>
          <a:solidFill>
            <a:srgbClr val="D9F2D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527CE-F1ED-2073-D64C-761E774D7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054" y="718641"/>
            <a:ext cx="10741891" cy="155280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Onto the best part: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2EC286-5463-37C6-0763-48EF7690801F}"/>
              </a:ext>
            </a:extLst>
          </p:cNvPr>
          <p:cNvSpPr txBox="1">
            <a:spLocks/>
          </p:cNvSpPr>
          <p:nvPr/>
        </p:nvSpPr>
        <p:spPr>
          <a:xfrm>
            <a:off x="1578244" y="5422392"/>
            <a:ext cx="9144000" cy="489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73A9B-D391-0D5F-A8B4-D163BF0B70E3}"/>
              </a:ext>
            </a:extLst>
          </p:cNvPr>
          <p:cNvSpPr txBox="1"/>
          <p:nvPr/>
        </p:nvSpPr>
        <p:spPr>
          <a:xfrm>
            <a:off x="2324503" y="5474285"/>
            <a:ext cx="7955810" cy="461665"/>
          </a:xfrm>
          <a:prstGeom prst="rect">
            <a:avLst/>
          </a:prstGeom>
          <a:solidFill>
            <a:srgbClr val="D9F2D0">
              <a:alpha val="50196"/>
            </a:srgbClr>
          </a:solidFill>
          <a:ln w="12700">
            <a:solidFill>
              <a:srgbClr val="4EA72E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mybinder.org/v2/gh/APepey/ML-workshop/main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5494D-C2FC-A7AC-AA60-01BBF6D5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96" y="2083105"/>
            <a:ext cx="3433892" cy="3309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D44E3-AD34-BDE4-525B-45B8AF9FEEE9}"/>
              </a:ext>
            </a:extLst>
          </p:cNvPr>
          <p:cNvSpPr txBox="1"/>
          <p:nvPr/>
        </p:nvSpPr>
        <p:spPr>
          <a:xfrm>
            <a:off x="3607034" y="6072135"/>
            <a:ext cx="5390748" cy="461665"/>
          </a:xfrm>
          <a:prstGeom prst="rect">
            <a:avLst/>
          </a:prstGeom>
          <a:solidFill>
            <a:srgbClr val="D9F2D0">
              <a:alpha val="50196"/>
            </a:srgbClr>
          </a:solidFill>
          <a:ln w="12700">
            <a:solidFill>
              <a:srgbClr val="4EA72E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github.com/</a:t>
            </a:r>
            <a:r>
              <a:rPr lang="en-GB" sz="2400" dirty="0" err="1"/>
              <a:t>APepey</a:t>
            </a:r>
            <a:r>
              <a:rPr lang="en-GB" sz="2400" dirty="0"/>
              <a:t>/ML-workshop</a:t>
            </a:r>
          </a:p>
        </p:txBody>
      </p:sp>
    </p:spTree>
    <p:extLst>
      <p:ext uri="{BB962C8B-B14F-4D97-AF65-F5344CB8AC3E}">
        <p14:creationId xmlns:p14="http://schemas.microsoft.com/office/powerpoint/2010/main" val="1479981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on the ground&#10;&#10;Description automatically generated">
            <a:extLst>
              <a:ext uri="{FF2B5EF4-FFF2-40B4-BE49-F238E27FC236}">
                <a16:creationId xmlns:a16="http://schemas.microsoft.com/office/drawing/2014/main" id="{B8996EB5-559A-48F4-B31F-A47A13D03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90600"/>
            <a:ext cx="12192000" cy="9144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18465-4FA9-AB3B-1028-21EC2E49D703}"/>
              </a:ext>
            </a:extLst>
          </p:cNvPr>
          <p:cNvSpPr/>
          <p:nvPr/>
        </p:nvSpPr>
        <p:spPr>
          <a:xfrm>
            <a:off x="-101600" y="152400"/>
            <a:ext cx="12395200" cy="1041400"/>
          </a:xfrm>
          <a:prstGeom prst="rect">
            <a:avLst/>
          </a:prstGeom>
          <a:solidFill>
            <a:srgbClr val="D9F2D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527CE-F1ED-2073-D64C-761E774D7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054" y="-68759"/>
            <a:ext cx="10741891" cy="155280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Good job everyone!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2EC286-5463-37C6-0763-48EF7690801F}"/>
              </a:ext>
            </a:extLst>
          </p:cNvPr>
          <p:cNvSpPr txBox="1">
            <a:spLocks/>
          </p:cNvSpPr>
          <p:nvPr/>
        </p:nvSpPr>
        <p:spPr>
          <a:xfrm>
            <a:off x="1794144" y="5651500"/>
            <a:ext cx="9144000" cy="489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AD620-9569-9401-EDA4-CDF41E3096B3}"/>
              </a:ext>
            </a:extLst>
          </p:cNvPr>
          <p:cNvSpPr/>
          <p:nvPr/>
        </p:nvSpPr>
        <p:spPr>
          <a:xfrm>
            <a:off x="-101600" y="5651500"/>
            <a:ext cx="12395200" cy="1041400"/>
          </a:xfrm>
          <a:prstGeom prst="rect">
            <a:avLst/>
          </a:prstGeom>
          <a:solidFill>
            <a:srgbClr val="D9F2D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1FC728-CB96-37DF-082E-9E9C420B69E3}"/>
              </a:ext>
            </a:extLst>
          </p:cNvPr>
          <p:cNvSpPr txBox="1">
            <a:spLocks/>
          </p:cNvSpPr>
          <p:nvPr/>
        </p:nvSpPr>
        <p:spPr>
          <a:xfrm>
            <a:off x="725054" y="5430341"/>
            <a:ext cx="10741891" cy="155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Now let’s get some food</a:t>
            </a:r>
          </a:p>
        </p:txBody>
      </p:sp>
    </p:spTree>
    <p:extLst>
      <p:ext uri="{BB962C8B-B14F-4D97-AF65-F5344CB8AC3E}">
        <p14:creationId xmlns:p14="http://schemas.microsoft.com/office/powerpoint/2010/main" val="3713379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27CE-F1ED-2073-D64C-761E774D7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054" y="197941"/>
            <a:ext cx="10741891" cy="5444576"/>
          </a:xfrm>
        </p:spPr>
        <p:txBody>
          <a:bodyPr anchor="ctr">
            <a:noAutofit/>
          </a:bodyPr>
          <a:lstStyle/>
          <a:p>
            <a:r>
              <a:rPr lang="en-US" sz="5400" dirty="0"/>
              <a:t>Introduction to Machine Learning</a:t>
            </a:r>
            <a:br>
              <a:rPr lang="en-US" sz="5400" dirty="0"/>
            </a:br>
            <a:r>
              <a:rPr lang="en-US" sz="5400" dirty="0"/>
              <a:t>using open data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SUPPLEMENTARY DATA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2EC286-5463-37C6-0763-48EF7690801F}"/>
              </a:ext>
            </a:extLst>
          </p:cNvPr>
          <p:cNvSpPr txBox="1">
            <a:spLocks/>
          </p:cNvSpPr>
          <p:nvPr/>
        </p:nvSpPr>
        <p:spPr>
          <a:xfrm>
            <a:off x="1578244" y="5422392"/>
            <a:ext cx="9144000" cy="489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98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C59F3-7428-CDAC-532A-8BE56F89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05239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Part II: Ecology and parasite prevalence in vectors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B99F9-04B4-5742-FA71-6E6D00964EEC}"/>
              </a:ext>
            </a:extLst>
          </p:cNvPr>
          <p:cNvSpPr txBox="1"/>
          <p:nvPr/>
        </p:nvSpPr>
        <p:spPr>
          <a:xfrm>
            <a:off x="0" y="414106"/>
            <a:ext cx="12192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Material &amp;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98562-2737-2202-3A52-1224C5A99A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4" y="1534744"/>
            <a:ext cx="6025588" cy="4519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1A45D-D93E-8AEF-DCAA-3B9CEBD94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3" y="1534744"/>
            <a:ext cx="6025588" cy="45191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D0E05E-524E-3F7D-9389-63B30D4A73F8}"/>
              </a:ext>
            </a:extLst>
          </p:cNvPr>
          <p:cNvSpPr txBox="1"/>
          <p:nvPr/>
        </p:nvSpPr>
        <p:spPr>
          <a:xfrm>
            <a:off x="255616" y="1565544"/>
            <a:ext cx="53910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/>
              <a:t>Aim: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Collect anthropophagic blood-seeking mosquitoes</a:t>
            </a:r>
          </a:p>
          <a:p>
            <a:endParaRPr lang="en-US" sz="2200" u="sng"/>
          </a:p>
          <a:p>
            <a:r>
              <a:rPr lang="en-US" sz="2200" u="sng"/>
              <a:t>Methodology: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2 collectors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45 min collection – 15 min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r>
              <a:rPr lang="en-US" sz="2200" u="sng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“gold standard” of mosquito collections, used as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r>
              <a:rPr lang="en-US" sz="2200" u="sng"/>
              <a:t>Cons: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expose collectors to infectious bites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err="1"/>
              <a:t>labour</a:t>
            </a:r>
            <a:r>
              <a:rPr lang="en-US" sz="2200"/>
              <a:t> intensive</a:t>
            </a:r>
            <a:endParaRPr lang="en-GB"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F142D-A46B-E4EC-4BB0-C21EE1C6E5D6}"/>
              </a:ext>
            </a:extLst>
          </p:cNvPr>
          <p:cNvSpPr txBox="1"/>
          <p:nvPr/>
        </p:nvSpPr>
        <p:spPr>
          <a:xfrm>
            <a:off x="255616" y="1103879"/>
            <a:ext cx="3795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1"/>
              <a:t>Human Landing Catch (HLC)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91C6309-511E-5450-1211-838158A6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7552" y="20825"/>
            <a:ext cx="2743200" cy="365125"/>
          </a:xfrm>
        </p:spPr>
        <p:txBody>
          <a:bodyPr/>
          <a:lstStyle/>
          <a:p>
            <a:fld id="{547E14E6-5114-491B-943B-F8D61117FEC4}" type="slidenum">
              <a:rPr lang="en-US" sz="2000" smtClean="0">
                <a:solidFill>
                  <a:schemeClr val="tx1"/>
                </a:solidFill>
              </a:rPr>
              <a:pPr/>
              <a:t>33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3D4B2-51DB-53F1-FF38-E961BF910FA9}"/>
              </a:ext>
            </a:extLst>
          </p:cNvPr>
          <p:cNvSpPr txBox="1"/>
          <p:nvPr/>
        </p:nvSpPr>
        <p:spPr>
          <a:xfrm>
            <a:off x="10369360" y="638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/>
              <a:t>slide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B1A4CF-7BF3-DD79-3F9E-8F05E60B0FDE}"/>
              </a:ext>
            </a:extLst>
          </p:cNvPr>
          <p:cNvSpPr txBox="1"/>
          <p:nvPr/>
        </p:nvSpPr>
        <p:spPr>
          <a:xfrm>
            <a:off x="11298401" y="6389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of 39</a:t>
            </a:r>
            <a:endParaRPr lang="en-ES" sz="2000" dirty="0"/>
          </a:p>
        </p:txBody>
      </p:sp>
    </p:spTree>
    <p:extLst>
      <p:ext uri="{BB962C8B-B14F-4D97-AF65-F5344CB8AC3E}">
        <p14:creationId xmlns:p14="http://schemas.microsoft.com/office/powerpoint/2010/main" val="308495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C59F3-7428-CDAC-532A-8BE56F89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05239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Part II: Ecology and parasite prevalence in vectors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B99F9-04B4-5742-FA71-6E6D00964EEC}"/>
              </a:ext>
            </a:extLst>
          </p:cNvPr>
          <p:cNvSpPr txBox="1"/>
          <p:nvPr/>
        </p:nvSpPr>
        <p:spPr>
          <a:xfrm>
            <a:off x="0" y="414106"/>
            <a:ext cx="12192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Material &amp;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5395E-878D-BFB2-5EA2-841400E8B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86" y="1001178"/>
            <a:ext cx="4091892" cy="5455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7D1540-618B-BAB4-B769-BDAE209FE6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89" y="1526496"/>
            <a:ext cx="6057089" cy="4542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263C55-837A-F773-64B8-8893209D3779}"/>
              </a:ext>
            </a:extLst>
          </p:cNvPr>
          <p:cNvSpPr txBox="1"/>
          <p:nvPr/>
        </p:nvSpPr>
        <p:spPr>
          <a:xfrm>
            <a:off x="255616" y="1565544"/>
            <a:ext cx="516312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/>
              <a:t>Aim: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Collect anthropophagic or zoophagic blood-seeking mosquitoes</a:t>
            </a:r>
          </a:p>
          <a:p>
            <a:endParaRPr lang="en-US" sz="2200" u="sng"/>
          </a:p>
          <a:p>
            <a:r>
              <a:rPr lang="en-US" sz="2200" u="sng"/>
              <a:t>Methodology: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2 collectors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15 min collection – 45 min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r>
              <a:rPr lang="en-US" sz="2200" u="sng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simple &amp; 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exposure-free, allows collectors to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r>
              <a:rPr lang="en-US" sz="2200" u="sng"/>
              <a:t>Cons: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possibly underestimating abundance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collecting shelter-looking mosquitoes</a:t>
            </a:r>
            <a:endParaRPr lang="en-GB" sz="2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8607E-7524-71A4-BC96-9934EAF101DE}"/>
              </a:ext>
            </a:extLst>
          </p:cNvPr>
          <p:cNvSpPr txBox="1"/>
          <p:nvPr/>
        </p:nvSpPr>
        <p:spPr>
          <a:xfrm>
            <a:off x="255616" y="1103879"/>
            <a:ext cx="418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1"/>
              <a:t>Odour-baited Double Net trap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8804AB-A9AE-AA6E-73C8-FEA5C3EE495F}"/>
              </a:ext>
            </a:extLst>
          </p:cNvPr>
          <p:cNvSpPr txBox="1"/>
          <p:nvPr/>
        </p:nvSpPr>
        <p:spPr>
          <a:xfrm>
            <a:off x="5867089" y="6118480"/>
            <a:ext cx="1939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600"/>
              <a:t>HDN (Human-baited)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89DE6D-7188-0C45-D21A-1E54F0568709}"/>
              </a:ext>
            </a:extLst>
          </p:cNvPr>
          <p:cNvGrpSpPr/>
          <p:nvPr/>
        </p:nvGrpSpPr>
        <p:grpSpPr>
          <a:xfrm>
            <a:off x="5867089" y="1519874"/>
            <a:ext cx="6057089" cy="4937160"/>
            <a:chOff x="5867089" y="1526495"/>
            <a:chExt cx="6057089" cy="4937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77929E-9DD2-E233-FDFE-9356A3EAE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7089" y="1526495"/>
              <a:ext cx="6057089" cy="45428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3928CA-9F20-3934-3E91-DF99329C9009}"/>
                </a:ext>
              </a:extLst>
            </p:cNvPr>
            <p:cNvSpPr txBox="1"/>
            <p:nvPr/>
          </p:nvSpPr>
          <p:spPr>
            <a:xfrm>
              <a:off x="5867089" y="6125101"/>
              <a:ext cx="16761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ES" sz="1600"/>
                <a:t>CDN (Cow-baited)</a:t>
              </a: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81E2113-B792-542D-CE60-5EE8BBAE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7552" y="20825"/>
            <a:ext cx="2743200" cy="365125"/>
          </a:xfrm>
        </p:spPr>
        <p:txBody>
          <a:bodyPr/>
          <a:lstStyle/>
          <a:p>
            <a:fld id="{547E14E6-5114-491B-943B-F8D61117FEC4}" type="slidenum">
              <a:rPr lang="en-US" sz="2000" smtClean="0">
                <a:solidFill>
                  <a:schemeClr val="tx1"/>
                </a:solidFill>
              </a:rPr>
              <a:pPr/>
              <a:t>34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B65909-9D30-59B0-C111-FC8CA839269A}"/>
              </a:ext>
            </a:extLst>
          </p:cNvPr>
          <p:cNvSpPr txBox="1"/>
          <p:nvPr/>
        </p:nvSpPr>
        <p:spPr>
          <a:xfrm>
            <a:off x="10369360" y="638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/>
              <a:t>slide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261F67-A747-1BE1-E483-2028994A64B0}"/>
              </a:ext>
            </a:extLst>
          </p:cNvPr>
          <p:cNvSpPr txBox="1"/>
          <p:nvPr/>
        </p:nvSpPr>
        <p:spPr>
          <a:xfrm>
            <a:off x="11298401" y="6389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of 39</a:t>
            </a:r>
            <a:endParaRPr lang="en-ES" sz="2000" dirty="0"/>
          </a:p>
        </p:txBody>
      </p:sp>
    </p:spTree>
    <p:extLst>
      <p:ext uri="{BB962C8B-B14F-4D97-AF65-F5344CB8AC3E}">
        <p14:creationId xmlns:p14="http://schemas.microsoft.com/office/powerpoint/2010/main" val="14456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C59F3-7428-CDAC-532A-8BE56F89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05239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Part II: Ecology and parasite prevalence in vectors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B99F9-04B4-5742-FA71-6E6D00964EEC}"/>
              </a:ext>
            </a:extLst>
          </p:cNvPr>
          <p:cNvSpPr txBox="1"/>
          <p:nvPr/>
        </p:nvSpPr>
        <p:spPr>
          <a:xfrm>
            <a:off x="0" y="414106"/>
            <a:ext cx="12192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Material &amp;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4B768-A6F1-D24D-967F-9FCADD8B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401" y="1089437"/>
            <a:ext cx="4100209" cy="5466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5D07C-EF09-2DBA-0C1B-129F2AC4A0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27" y="1445030"/>
            <a:ext cx="6277583" cy="47081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BBC305-FF5B-7757-0211-E6E685BE2D62}"/>
              </a:ext>
            </a:extLst>
          </p:cNvPr>
          <p:cNvSpPr txBox="1"/>
          <p:nvPr/>
        </p:nvSpPr>
        <p:spPr>
          <a:xfrm>
            <a:off x="255616" y="1565544"/>
            <a:ext cx="516312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/>
              <a:t>Aim: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Determine mosquito flight periods and direction: “interception traps”</a:t>
            </a:r>
          </a:p>
          <a:p>
            <a:endParaRPr lang="en-US" sz="2200" u="sng" dirty="0"/>
          </a:p>
          <a:p>
            <a:r>
              <a:rPr lang="en-US" sz="2200" u="sng" dirty="0"/>
              <a:t>Methodology: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2 groups of 2 collectors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15 min collection – 45 min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u="sng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simple &amp; 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exposure-free, allows collectors to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u="sng" dirty="0"/>
              <a:t>Cons: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mosquitoes avoiding and flying off the screen</a:t>
            </a:r>
            <a:endParaRPr lang="en-GB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6EFC0-3AF8-49A4-4253-1764F86E11FD}"/>
              </a:ext>
            </a:extLst>
          </p:cNvPr>
          <p:cNvSpPr txBox="1"/>
          <p:nvPr/>
        </p:nvSpPr>
        <p:spPr>
          <a:xfrm>
            <a:off x="255616" y="1103879"/>
            <a:ext cx="294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1"/>
              <a:t>Barrier Screens (SCR)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44098B-1E20-8874-675E-7C4BF35D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7552" y="20825"/>
            <a:ext cx="2743200" cy="365125"/>
          </a:xfrm>
        </p:spPr>
        <p:txBody>
          <a:bodyPr/>
          <a:lstStyle/>
          <a:p>
            <a:fld id="{547E14E6-5114-491B-943B-F8D61117FEC4}" type="slidenum">
              <a:rPr lang="en-US" sz="2000" smtClean="0">
                <a:solidFill>
                  <a:schemeClr val="tx1"/>
                </a:solidFill>
              </a:rPr>
              <a:pPr/>
              <a:t>35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18CBB2-193F-186F-132A-14576EDFED08}"/>
              </a:ext>
            </a:extLst>
          </p:cNvPr>
          <p:cNvSpPr txBox="1"/>
          <p:nvPr/>
        </p:nvSpPr>
        <p:spPr>
          <a:xfrm>
            <a:off x="10369360" y="638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/>
              <a:t>slide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69F17-8D26-1D03-4174-2CF6E8D7CE19}"/>
              </a:ext>
            </a:extLst>
          </p:cNvPr>
          <p:cNvSpPr txBox="1"/>
          <p:nvPr/>
        </p:nvSpPr>
        <p:spPr>
          <a:xfrm>
            <a:off x="11298401" y="6389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of 39</a:t>
            </a:r>
            <a:endParaRPr lang="en-ES" sz="2000" dirty="0"/>
          </a:p>
        </p:txBody>
      </p:sp>
    </p:spTree>
    <p:extLst>
      <p:ext uri="{BB962C8B-B14F-4D97-AF65-F5344CB8AC3E}">
        <p14:creationId xmlns:p14="http://schemas.microsoft.com/office/powerpoint/2010/main" val="123987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C59F3-7428-CDAC-532A-8BE56F89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05239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Part II: Ecology and parasite prevalence in vectors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B99F9-04B4-5742-FA71-6E6D00964EEC}"/>
              </a:ext>
            </a:extLst>
          </p:cNvPr>
          <p:cNvSpPr txBox="1"/>
          <p:nvPr/>
        </p:nvSpPr>
        <p:spPr>
          <a:xfrm>
            <a:off x="0" y="414106"/>
            <a:ext cx="12192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Material &amp;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48D35-44CD-E884-EF48-7F91BFBA4AFF}"/>
              </a:ext>
            </a:extLst>
          </p:cNvPr>
          <p:cNvSpPr txBox="1"/>
          <p:nvPr/>
        </p:nvSpPr>
        <p:spPr>
          <a:xfrm>
            <a:off x="255616" y="1565544"/>
            <a:ext cx="545497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/>
              <a:t>Aim: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Collect larvae and describe their habitat</a:t>
            </a:r>
          </a:p>
          <a:p>
            <a:endParaRPr lang="en-US" sz="2200" u="sng"/>
          </a:p>
          <a:p>
            <a:r>
              <a:rPr lang="en-US" sz="2200" u="sng"/>
              <a:t>Methodology: </a:t>
            </a:r>
            <a:r>
              <a:rPr lang="en-US" sz="22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sampling and describing all water bodies along a precise transect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r>
              <a:rPr lang="en-US" sz="2200" u="sng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extensive knowledge of potential breeding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well-defined limits &amp; reproducible</a:t>
            </a:r>
          </a:p>
          <a:p>
            <a:endParaRPr lang="en-US" sz="2200"/>
          </a:p>
          <a:p>
            <a:r>
              <a:rPr lang="en-US" sz="2200" u="sng"/>
              <a:t>Cons: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time-consuming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inaccessibility of some breeding sites</a:t>
            </a:r>
            <a:endParaRPr lang="en-GB" sz="22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F9D2EC-2247-21B1-A62D-EEC3B9421724}"/>
              </a:ext>
            </a:extLst>
          </p:cNvPr>
          <p:cNvGrpSpPr/>
          <p:nvPr/>
        </p:nvGrpSpPr>
        <p:grpSpPr>
          <a:xfrm>
            <a:off x="6332912" y="916581"/>
            <a:ext cx="5654510" cy="5843653"/>
            <a:chOff x="6334290" y="774571"/>
            <a:chExt cx="5654510" cy="584365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CF9EA2-21DD-2CD6-FDE6-71D3F821FC7B}"/>
                </a:ext>
              </a:extLst>
            </p:cNvPr>
            <p:cNvSpPr/>
            <p:nvPr/>
          </p:nvSpPr>
          <p:spPr>
            <a:xfrm>
              <a:off x="9153236" y="3223491"/>
              <a:ext cx="628073" cy="63730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HDN trap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837594-1EA6-2EE4-5939-4659BAD0011A}"/>
                </a:ext>
              </a:extLst>
            </p:cNvPr>
            <p:cNvGrpSpPr/>
            <p:nvPr/>
          </p:nvGrpSpPr>
          <p:grpSpPr>
            <a:xfrm>
              <a:off x="9259824" y="1103376"/>
              <a:ext cx="420624" cy="2120115"/>
              <a:chOff x="9259824" y="1103376"/>
              <a:chExt cx="420624" cy="212011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97F7225-2D98-6D6C-E413-A3F27FEE1660}"/>
                  </a:ext>
                </a:extLst>
              </p:cNvPr>
              <p:cNvSpPr/>
              <p:nvPr/>
            </p:nvSpPr>
            <p:spPr>
              <a:xfrm>
                <a:off x="9259824" y="1103376"/>
                <a:ext cx="420624" cy="212011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FCCE6D9-1BE9-BAF3-A09E-0DAF77710231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H="1" flipV="1">
                <a:off x="9467088" y="1103376"/>
                <a:ext cx="185" cy="2120115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41E456C8-3A7E-7A3D-F2BE-F7A2743EF814}"/>
                </a:ext>
              </a:extLst>
            </p:cNvPr>
            <p:cNvSpPr/>
            <p:nvPr/>
          </p:nvSpPr>
          <p:spPr>
            <a:xfrm>
              <a:off x="8839200" y="1103375"/>
              <a:ext cx="207449" cy="2120115"/>
            </a:xfrm>
            <a:prstGeom prst="leftBrac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D5CEB5-6DBC-F6D3-DD80-CA30A40C6443}"/>
                </a:ext>
              </a:extLst>
            </p:cNvPr>
            <p:cNvSpPr txBox="1"/>
            <p:nvPr/>
          </p:nvSpPr>
          <p:spPr>
            <a:xfrm>
              <a:off x="8162100" y="1994155"/>
              <a:ext cx="660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/>
                <a:t>100m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E729A6-1617-7A86-99A5-BA23B64FD62D}"/>
                </a:ext>
              </a:extLst>
            </p:cNvPr>
            <p:cNvSpPr txBox="1"/>
            <p:nvPr/>
          </p:nvSpPr>
          <p:spPr>
            <a:xfrm>
              <a:off x="9099840" y="774571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>
                  <a:solidFill>
                    <a:srgbClr val="0070C0"/>
                  </a:solidFill>
                </a:rPr>
                <a:t>North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2A4B7D-55E4-4440-0583-5D15DFDE609A}"/>
                </a:ext>
              </a:extLst>
            </p:cNvPr>
            <p:cNvGrpSpPr/>
            <p:nvPr/>
          </p:nvGrpSpPr>
          <p:grpSpPr>
            <a:xfrm flipV="1">
              <a:off x="9259824" y="3860800"/>
              <a:ext cx="420624" cy="2120115"/>
              <a:chOff x="9259824" y="1103376"/>
              <a:chExt cx="420624" cy="212011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8F7C78-8DA6-6ED5-2EE6-7431CCA28F47}"/>
                  </a:ext>
                </a:extLst>
              </p:cNvPr>
              <p:cNvSpPr/>
              <p:nvPr/>
            </p:nvSpPr>
            <p:spPr>
              <a:xfrm>
                <a:off x="9259824" y="1103376"/>
                <a:ext cx="420624" cy="212011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89667C6-C194-AFF8-B56C-E8EA77B73DA2}"/>
                  </a:ext>
                </a:extLst>
              </p:cNvPr>
              <p:cNvCxnSpPr/>
              <p:nvPr/>
            </p:nvCxnSpPr>
            <p:spPr>
              <a:xfrm flipH="1" flipV="1">
                <a:off x="9467088" y="1103376"/>
                <a:ext cx="185" cy="2120115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828300-AE2F-7F92-6E02-39E40C73BC63}"/>
                </a:ext>
              </a:extLst>
            </p:cNvPr>
            <p:cNvGrpSpPr/>
            <p:nvPr/>
          </p:nvGrpSpPr>
          <p:grpSpPr>
            <a:xfrm rot="16200000" flipV="1">
              <a:off x="10631055" y="2478040"/>
              <a:ext cx="420624" cy="2120115"/>
              <a:chOff x="9259824" y="1103376"/>
              <a:chExt cx="420624" cy="212011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0A62FF4-0D63-E306-51B3-385CE2C9BBB4}"/>
                  </a:ext>
                </a:extLst>
              </p:cNvPr>
              <p:cNvSpPr/>
              <p:nvPr/>
            </p:nvSpPr>
            <p:spPr>
              <a:xfrm>
                <a:off x="9259824" y="1103376"/>
                <a:ext cx="420624" cy="212011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BD41778-73E1-C790-4600-AA2D6A16EEA4}"/>
                  </a:ext>
                </a:extLst>
              </p:cNvPr>
              <p:cNvCxnSpPr/>
              <p:nvPr/>
            </p:nvCxnSpPr>
            <p:spPr>
              <a:xfrm flipH="1" flipV="1">
                <a:off x="9467088" y="1103376"/>
                <a:ext cx="185" cy="2120115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FFA777-8E97-FEA2-E13E-A953D5796C66}"/>
                </a:ext>
              </a:extLst>
            </p:cNvPr>
            <p:cNvGrpSpPr/>
            <p:nvPr/>
          </p:nvGrpSpPr>
          <p:grpSpPr>
            <a:xfrm rot="5400000" flipV="1">
              <a:off x="7882866" y="2478041"/>
              <a:ext cx="420624" cy="2120115"/>
              <a:chOff x="9259824" y="1103376"/>
              <a:chExt cx="420624" cy="212011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68B098-96FB-0EE2-F32C-E40CFC34D6AD}"/>
                  </a:ext>
                </a:extLst>
              </p:cNvPr>
              <p:cNvSpPr/>
              <p:nvPr/>
            </p:nvSpPr>
            <p:spPr>
              <a:xfrm>
                <a:off x="9259824" y="1103376"/>
                <a:ext cx="420624" cy="212011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39D7342-1716-B0A3-568D-1A47EA4A96EB}"/>
                  </a:ext>
                </a:extLst>
              </p:cNvPr>
              <p:cNvCxnSpPr/>
              <p:nvPr/>
            </p:nvCxnSpPr>
            <p:spPr>
              <a:xfrm flipH="1" flipV="1">
                <a:off x="9467088" y="1103376"/>
                <a:ext cx="185" cy="2120115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B82CACAC-FEAE-C39F-8AB4-25D3203B6065}"/>
                </a:ext>
              </a:extLst>
            </p:cNvPr>
            <p:cNvSpPr/>
            <p:nvPr/>
          </p:nvSpPr>
          <p:spPr>
            <a:xfrm>
              <a:off x="6832093" y="3331833"/>
              <a:ext cx="147733" cy="416578"/>
            </a:xfrm>
            <a:prstGeom prst="leftBrac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1E7A47-CCF5-58AD-50CD-24E08605646D}"/>
                </a:ext>
              </a:extLst>
            </p:cNvPr>
            <p:cNvSpPr txBox="1"/>
            <p:nvPr/>
          </p:nvSpPr>
          <p:spPr>
            <a:xfrm>
              <a:off x="6344859" y="3365774"/>
              <a:ext cx="452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/>
                <a:t>2m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D6C1C8-C815-0DB6-93E3-1E68EA64CC78}"/>
                </a:ext>
              </a:extLst>
            </p:cNvPr>
            <p:cNvSpPr/>
            <p:nvPr/>
          </p:nvSpPr>
          <p:spPr>
            <a:xfrm>
              <a:off x="6334290" y="810479"/>
              <a:ext cx="5654510" cy="5261508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530EB7-D8A1-12DC-7E7F-70C143DA9497}"/>
                </a:ext>
              </a:extLst>
            </p:cNvPr>
            <p:cNvSpPr txBox="1"/>
            <p:nvPr/>
          </p:nvSpPr>
          <p:spPr>
            <a:xfrm>
              <a:off x="7543067" y="6033449"/>
              <a:ext cx="38480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/>
                <a:t>Transect structure: a 100m rope is extended</a:t>
              </a:r>
            </a:p>
            <a:p>
              <a:pPr algn="ctr"/>
              <a:r>
                <a:rPr lang="en-GB" sz="1600"/>
                <a:t>in every cardinal direction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16F501-82BE-F899-2192-7EAD6D86721C}"/>
              </a:ext>
            </a:extLst>
          </p:cNvPr>
          <p:cNvGrpSpPr/>
          <p:nvPr/>
        </p:nvGrpSpPr>
        <p:grpSpPr>
          <a:xfrm>
            <a:off x="5732262" y="859794"/>
            <a:ext cx="6418567" cy="5840334"/>
            <a:chOff x="5695122" y="898395"/>
            <a:chExt cx="6418567" cy="584033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C64E73-8BC3-0499-FCB9-E1836C284118}"/>
                </a:ext>
              </a:extLst>
            </p:cNvPr>
            <p:cNvSpPr txBox="1"/>
            <p:nvPr/>
          </p:nvSpPr>
          <p:spPr>
            <a:xfrm>
              <a:off x="5695122" y="6153954"/>
              <a:ext cx="641856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Sampling a breeding site with a dipper and a tray to find larvae, and describing it using a </a:t>
              </a:r>
              <a:r>
                <a:rPr lang="en-GB" sz="1600" dirty="0" err="1"/>
                <a:t>REDCap</a:t>
              </a:r>
              <a:r>
                <a:rPr lang="en-GB" sz="1600" dirty="0"/>
                <a:t> questionnaire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14E2329-6B15-AA5F-230C-2A6485569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8"/>
            <a:stretch/>
          </p:blipFill>
          <p:spPr>
            <a:xfrm>
              <a:off x="5850590" y="898395"/>
              <a:ext cx="6181912" cy="527272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975FF88-BA25-4F5F-4A68-CB6062FF580A}"/>
              </a:ext>
            </a:extLst>
          </p:cNvPr>
          <p:cNvSpPr txBox="1"/>
          <p:nvPr/>
        </p:nvSpPr>
        <p:spPr>
          <a:xfrm>
            <a:off x="255616" y="1103879"/>
            <a:ext cx="350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1"/>
              <a:t>Aquatic habitats transects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CF4CB1B4-D7CD-E098-2F46-0974F688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7552" y="20825"/>
            <a:ext cx="2743200" cy="365125"/>
          </a:xfrm>
        </p:spPr>
        <p:txBody>
          <a:bodyPr/>
          <a:lstStyle/>
          <a:p>
            <a:fld id="{547E14E6-5114-491B-943B-F8D61117FEC4}" type="slidenum">
              <a:rPr lang="en-US" sz="2000" smtClean="0">
                <a:solidFill>
                  <a:schemeClr val="tx1"/>
                </a:solidFill>
              </a:rPr>
              <a:pPr/>
              <a:t>36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2E0244-9DE1-E2DD-8AF1-BB6444FC80A9}"/>
              </a:ext>
            </a:extLst>
          </p:cNvPr>
          <p:cNvSpPr txBox="1"/>
          <p:nvPr/>
        </p:nvSpPr>
        <p:spPr>
          <a:xfrm>
            <a:off x="10369360" y="638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/>
              <a:t>slide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FB2A26-D728-7842-E774-1BF6BAB65FBE}"/>
              </a:ext>
            </a:extLst>
          </p:cNvPr>
          <p:cNvSpPr txBox="1"/>
          <p:nvPr/>
        </p:nvSpPr>
        <p:spPr>
          <a:xfrm>
            <a:off x="11298401" y="6389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of 39</a:t>
            </a:r>
            <a:endParaRPr lang="en-ES" sz="2000" dirty="0"/>
          </a:p>
        </p:txBody>
      </p:sp>
    </p:spTree>
    <p:extLst>
      <p:ext uri="{BB962C8B-B14F-4D97-AF65-F5344CB8AC3E}">
        <p14:creationId xmlns:p14="http://schemas.microsoft.com/office/powerpoint/2010/main" val="18310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0D6FB3-E782-6F3C-CBE8-F42AE55A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278"/>
            <a:ext cx="9086385" cy="515668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Machine Learning (ML) – a branch of AI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</a:rPr>
              <a:t>development and study of statistical algorithms that can </a:t>
            </a:r>
            <a:r>
              <a:rPr lang="en-US" sz="2400" b="1" dirty="0">
                <a:effectLst/>
              </a:rPr>
              <a:t>learn</a:t>
            </a:r>
            <a:r>
              <a:rPr lang="en-US" sz="2400" dirty="0">
                <a:effectLst/>
              </a:rPr>
              <a:t> from data and </a:t>
            </a:r>
            <a:r>
              <a:rPr lang="en-US" sz="2400" b="1" dirty="0" err="1">
                <a:effectLst/>
              </a:rPr>
              <a:t>generalise</a:t>
            </a:r>
            <a:r>
              <a:rPr lang="en-US" sz="2400" b="1" dirty="0">
                <a:effectLst/>
              </a:rPr>
              <a:t> to unseen data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can </a:t>
            </a:r>
            <a:r>
              <a:rPr lang="en-US" sz="2400" dirty="0">
                <a:effectLst/>
              </a:rPr>
              <a:t>perform tasks without explicit instructions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F3FD-F5E5-EA71-BD7B-8E3AC0B6F24E}"/>
              </a:ext>
            </a:extLst>
          </p:cNvPr>
          <p:cNvSpPr txBox="1"/>
          <p:nvPr/>
        </p:nvSpPr>
        <p:spPr>
          <a:xfrm>
            <a:off x="838200" y="4116944"/>
            <a:ext cx="5059955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 dirty="0"/>
              <a:t>Decision process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 dirty="0"/>
              <a:t>Error function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 dirty="0"/>
              <a:t>Model </a:t>
            </a:r>
            <a:r>
              <a:rPr lang="en-US" sz="2400" dirty="0" err="1"/>
              <a:t>optimisation</a:t>
            </a:r>
            <a:r>
              <a:rPr lang="en-US" sz="2400" dirty="0"/>
              <a:t> process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A7968-B9E6-6F54-1AE7-0ACC9036F315}"/>
              </a:ext>
            </a:extLst>
          </p:cNvPr>
          <p:cNvSpPr txBox="1"/>
          <p:nvPr/>
        </p:nvSpPr>
        <p:spPr>
          <a:xfrm>
            <a:off x="6102417" y="4116943"/>
            <a:ext cx="5059955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Random forest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Linear &amp; logistic regressions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70581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3B7D-5C8C-F545-92B6-E0C8C8E2A687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BE6E-67C3-4868-FA98-5E315AF3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68654ED-7C1F-D23E-76A3-87C1EE70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0D6FB3-E782-6F3C-CBE8-F42AE55A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279"/>
            <a:ext cx="10067693" cy="5701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the difference between ML and AI?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AI</a:t>
            </a:r>
          </a:p>
          <a:p>
            <a:pPr marL="457200" lvl="1" indent="0">
              <a:buNone/>
            </a:pPr>
            <a:r>
              <a:rPr lang="en-US" dirty="0"/>
              <a:t>the broader concept of creating systems that can mimic human intelligence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ML </a:t>
            </a:r>
          </a:p>
          <a:p>
            <a:pPr marL="457200" lvl="1" indent="0">
              <a:buNone/>
            </a:pPr>
            <a:r>
              <a:rPr lang="en-US" dirty="0"/>
              <a:t>a specific approach within AI that focuses on using algorithms to learn from data and make decisions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not all AI applications use ML</a:t>
            </a:r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FUNDAMENTALS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61013C2-1919-EB28-D8EA-E20490173E49}"/>
              </a:ext>
            </a:extLst>
          </p:cNvPr>
          <p:cNvSpPr/>
          <p:nvPr/>
        </p:nvSpPr>
        <p:spPr>
          <a:xfrm>
            <a:off x="1295400" y="5562600"/>
            <a:ext cx="482600" cy="1778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38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79702"/>
            <a:ext cx="2743200" cy="365125"/>
          </a:xfrm>
        </p:spPr>
        <p:txBody>
          <a:bodyPr/>
          <a:lstStyle/>
          <a:p>
            <a:fld id="{D8E53B7D-5C8C-F545-92B6-E0C8C8E2A687}" type="slidenum">
              <a:rPr lang="en-US" smtClean="0"/>
              <a:t>5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FUNDAMENTALS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880CEB3-A196-17D1-172B-F9DCBBB5A918}"/>
              </a:ext>
            </a:extLst>
          </p:cNvPr>
          <p:cNvSpPr/>
          <p:nvPr/>
        </p:nvSpPr>
        <p:spPr>
          <a:xfrm>
            <a:off x="320622" y="1017784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Observations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8965C5-C4BF-7E05-00C3-09BD8DBD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26" name="Picture 25" descr="A blue and black logo&#10;&#10;Description automatically generated">
            <a:extLst>
              <a:ext uri="{FF2B5EF4-FFF2-40B4-BE49-F238E27FC236}">
                <a16:creationId xmlns:a16="http://schemas.microsoft.com/office/drawing/2014/main" id="{3A67FFF6-31D8-3FAE-AF49-59E68303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02AFBA-2A50-2B8C-4B64-82437CBFFAEC}"/>
              </a:ext>
            </a:extLst>
          </p:cNvPr>
          <p:cNvSpPr txBox="1"/>
          <p:nvPr/>
        </p:nvSpPr>
        <p:spPr>
          <a:xfrm>
            <a:off x="7662440" y="1415535"/>
            <a:ext cx="206151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/>
              <a:t>Initial dataset</a:t>
            </a:r>
            <a:endParaRPr lang="en-US" b="1" dirty="0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337BF5F-B97E-444C-3C97-3F0D544F0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58422"/>
              </p:ext>
            </p:extLst>
          </p:nvPr>
        </p:nvGraphicFramePr>
        <p:xfrm>
          <a:off x="6773217" y="2025172"/>
          <a:ext cx="3860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383707005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3660412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Age (years)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Height (cm)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5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86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37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21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16984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DBEDA9F-EDE6-9F9A-1FE0-57639D5FA5E0}"/>
              </a:ext>
            </a:extLst>
          </p:cNvPr>
          <p:cNvSpPr txBox="1"/>
          <p:nvPr/>
        </p:nvSpPr>
        <p:spPr>
          <a:xfrm>
            <a:off x="6704439" y="3813120"/>
            <a:ext cx="206151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/>
              <a:t>Features</a:t>
            </a:r>
            <a:endParaRPr lang="en-US" b="1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FE38D2D-88E9-486B-ADED-32E7C502A827}"/>
              </a:ext>
            </a:extLst>
          </p:cNvPr>
          <p:cNvSpPr/>
          <p:nvPr/>
        </p:nvSpPr>
        <p:spPr>
          <a:xfrm>
            <a:off x="9400236" y="5196182"/>
            <a:ext cx="1908760" cy="647700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/>
              <a:t>preprocessing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838085-7FD3-12C8-D080-6EC72DF50381}"/>
              </a:ext>
            </a:extLst>
          </p:cNvPr>
          <p:cNvSpPr txBox="1"/>
          <p:nvPr/>
        </p:nvSpPr>
        <p:spPr>
          <a:xfrm>
            <a:off x="6704439" y="4165807"/>
            <a:ext cx="206151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AFF46D-D0DA-1FA4-F95E-36D44B0D8679}"/>
              </a:ext>
            </a:extLst>
          </p:cNvPr>
          <p:cNvSpPr txBox="1"/>
          <p:nvPr/>
        </p:nvSpPr>
        <p:spPr>
          <a:xfrm>
            <a:off x="6704439" y="4518493"/>
            <a:ext cx="206151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input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35BDEE-6FD0-4F53-5785-F29124CE3E8B}"/>
              </a:ext>
            </a:extLst>
          </p:cNvPr>
          <p:cNvSpPr txBox="1"/>
          <p:nvPr/>
        </p:nvSpPr>
        <p:spPr>
          <a:xfrm>
            <a:off x="8572500" y="3795086"/>
            <a:ext cx="206151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/>
              <a:t>Target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64F3AF-E40E-4048-168E-9CB73FCD9789}"/>
              </a:ext>
            </a:extLst>
          </p:cNvPr>
          <p:cNvSpPr txBox="1"/>
          <p:nvPr/>
        </p:nvSpPr>
        <p:spPr>
          <a:xfrm>
            <a:off x="8572500" y="4147773"/>
            <a:ext cx="206151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CC1ED1-7344-0D46-792C-CD269E5F0C66}"/>
              </a:ext>
            </a:extLst>
          </p:cNvPr>
          <p:cNvSpPr txBox="1"/>
          <p:nvPr/>
        </p:nvSpPr>
        <p:spPr>
          <a:xfrm>
            <a:off x="8572500" y="4500459"/>
            <a:ext cx="206151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output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F176DAC-C25C-6D81-8069-1EA08260CDB6}"/>
              </a:ext>
            </a:extLst>
          </p:cNvPr>
          <p:cNvSpPr/>
          <p:nvPr/>
        </p:nvSpPr>
        <p:spPr>
          <a:xfrm rot="15000000" flipH="1">
            <a:off x="8624985" y="3307983"/>
            <a:ext cx="2245753" cy="22457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2857" y="207274"/>
                </a:moveTo>
                <a:arcTo wR="1122876" hR="1122876" stAng="14077662" swAng="4244676"/>
              </a:path>
            </a:pathLst>
          </a:custGeom>
          <a:solidFill>
            <a:schemeClr val="bg1"/>
          </a:solidFill>
          <a:ln w="76200">
            <a:solidFill>
              <a:schemeClr val="tx2"/>
            </a:solidFill>
            <a:tailEnd type="arrow"/>
          </a:ln>
          <a:scene3d>
            <a:camera prst="orthographicFront"/>
            <a:lightRig rig="flat" dir="t"/>
          </a:scene3d>
          <a:sp3d z="-40000" prstMaterial="matte"/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3" grpId="0" animBg="1"/>
      <p:bldP spid="35" grpId="0"/>
      <p:bldP spid="36" grpId="0"/>
      <p:bldP spid="40" grpId="0"/>
      <p:bldP spid="41" grpId="0"/>
      <p:bldP spid="42" grpId="0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34E9D23-2EE8-EE74-8768-AF785684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14" y="2245178"/>
            <a:ext cx="5104762" cy="3830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80AA3E-13D4-9D0A-2D3A-973AC94D9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6969"/>
            <a:ext cx="4881479" cy="31824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79702"/>
            <a:ext cx="2743200" cy="365125"/>
          </a:xfrm>
        </p:spPr>
        <p:txBody>
          <a:bodyPr/>
          <a:lstStyle/>
          <a:p>
            <a:fld id="{D8E53B7D-5C8C-F545-92B6-E0C8C8E2A687}" type="slidenum">
              <a:rPr lang="en-US" smtClean="0"/>
              <a:t>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FUNDAMENTALS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880CEB3-A196-17D1-172B-F9DCBBB5A918}"/>
              </a:ext>
            </a:extLst>
          </p:cNvPr>
          <p:cNvSpPr/>
          <p:nvPr/>
        </p:nvSpPr>
        <p:spPr>
          <a:xfrm>
            <a:off x="320622" y="1017784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Observations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F5BD4B-E4C2-418C-EAE1-D68C70139FFA}"/>
              </a:ext>
            </a:extLst>
          </p:cNvPr>
          <p:cNvSpPr/>
          <p:nvPr/>
        </p:nvSpPr>
        <p:spPr>
          <a:xfrm>
            <a:off x="1977972" y="2104471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Math function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8965C5-C4BF-7E05-00C3-09BD8DBD6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26" name="Picture 25" descr="A blue and black logo&#10;&#10;Description automatically generated">
            <a:extLst>
              <a:ext uri="{FF2B5EF4-FFF2-40B4-BE49-F238E27FC236}">
                <a16:creationId xmlns:a16="http://schemas.microsoft.com/office/drawing/2014/main" id="{3A67FFF6-31D8-3FAE-AF49-59E68303D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D4493D-A3CA-E2B0-A6B8-0AA00F5CE332}"/>
              </a:ext>
            </a:extLst>
          </p:cNvPr>
          <p:cNvSpPr txBox="1"/>
          <p:nvPr/>
        </p:nvSpPr>
        <p:spPr>
          <a:xfrm>
            <a:off x="2656196" y="5606273"/>
            <a:ext cx="309245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</a:t>
            </a:r>
            <a:r>
              <a:rPr lang="en-US" sz="1800" dirty="0"/>
              <a:t>inear regression</a:t>
            </a:r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147144F-383F-D489-A4C0-A9CC07EAA520}"/>
              </a:ext>
            </a:extLst>
          </p:cNvPr>
          <p:cNvSpPr/>
          <p:nvPr/>
        </p:nvSpPr>
        <p:spPr>
          <a:xfrm>
            <a:off x="3551414" y="4660900"/>
            <a:ext cx="5089172" cy="72051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easy	  			complex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AB80D9-90B5-437A-D2AA-32667274D84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7898571" y="1340386"/>
            <a:ext cx="4293429" cy="1562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0E501F-2E41-FD46-5FCE-2512094A91EA}"/>
              </a:ext>
            </a:extLst>
          </p:cNvPr>
          <p:cNvSpPr txBox="1"/>
          <p:nvPr/>
        </p:nvSpPr>
        <p:spPr>
          <a:xfrm>
            <a:off x="8004627" y="5813519"/>
            <a:ext cx="449491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multidimensional </a:t>
            </a:r>
            <a:r>
              <a:rPr lang="en-US" dirty="0" err="1"/>
              <a:t>optimisation</a:t>
            </a:r>
            <a:r>
              <a:rPr lang="en-US" dirty="0"/>
              <a:t> functions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593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79702"/>
            <a:ext cx="2743200" cy="365125"/>
          </a:xfrm>
        </p:spPr>
        <p:txBody>
          <a:bodyPr/>
          <a:lstStyle/>
          <a:p>
            <a:fld id="{D8E53B7D-5C8C-F545-92B6-E0C8C8E2A687}" type="slidenum">
              <a:rPr lang="en-US" smtClean="0"/>
              <a:t>7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FUNDAMENTALS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880CEB3-A196-17D1-172B-F9DCBBB5A918}"/>
              </a:ext>
            </a:extLst>
          </p:cNvPr>
          <p:cNvSpPr/>
          <p:nvPr/>
        </p:nvSpPr>
        <p:spPr>
          <a:xfrm>
            <a:off x="320622" y="1017784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Observations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F5BD4B-E4C2-418C-EAE1-D68C70139FFA}"/>
              </a:ext>
            </a:extLst>
          </p:cNvPr>
          <p:cNvSpPr/>
          <p:nvPr/>
        </p:nvSpPr>
        <p:spPr>
          <a:xfrm>
            <a:off x="1977972" y="2104471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Math function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656A852-3028-6CA1-1C67-CDDACF0A1D3C}"/>
              </a:ext>
            </a:extLst>
          </p:cNvPr>
          <p:cNvSpPr/>
          <p:nvPr/>
        </p:nvSpPr>
        <p:spPr>
          <a:xfrm>
            <a:off x="3784399" y="3201377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Extrapolate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8965C5-C4BF-7E05-00C3-09BD8DBD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26" name="Picture 25" descr="A blue and black logo&#10;&#10;Description automatically generated">
            <a:extLst>
              <a:ext uri="{FF2B5EF4-FFF2-40B4-BE49-F238E27FC236}">
                <a16:creationId xmlns:a16="http://schemas.microsoft.com/office/drawing/2014/main" id="{3A67FFF6-31D8-3FAE-AF49-59E68303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9A58D6-CA37-93DF-A67F-D27F7066411C}"/>
              </a:ext>
            </a:extLst>
          </p:cNvPr>
          <p:cNvSpPr txBox="1"/>
          <p:nvPr/>
        </p:nvSpPr>
        <p:spPr>
          <a:xfrm>
            <a:off x="8439618" y="1271572"/>
            <a:ext cx="217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Prediction</a:t>
            </a:r>
            <a:endParaRPr lang="en-GB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950A21-D71C-3056-BF4D-292C008E6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880050"/>
              </p:ext>
            </p:extLst>
          </p:nvPr>
        </p:nvGraphicFramePr>
        <p:xfrm>
          <a:off x="7594600" y="1839171"/>
          <a:ext cx="386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383707005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3660412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Age (years)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Height (cm)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5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86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37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21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16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031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96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9C64-A3EE-689B-32EF-0EA00A33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50" y="20761"/>
            <a:ext cx="10515600" cy="385646"/>
          </a:xfrm>
        </p:spPr>
        <p:txBody>
          <a:bodyPr>
            <a:normAutofit/>
          </a:bodyPr>
          <a:lstStyle/>
          <a:p>
            <a:r>
              <a:rPr lang="en-US" sz="2000" dirty="0"/>
              <a:t>Introduction – 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8888F-3D80-B24C-BCE0-DD179D40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Thursday, 16th of May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C83F1-E490-DD74-3C06-2386D7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Machine Learning using Malaria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8ECDD-C9D3-B476-8916-C01FD70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79702"/>
            <a:ext cx="2743200" cy="365125"/>
          </a:xfrm>
        </p:spPr>
        <p:txBody>
          <a:bodyPr/>
          <a:lstStyle/>
          <a:p>
            <a:fld id="{D8E53B7D-5C8C-F545-92B6-E0C8C8E2A687}" type="slidenum">
              <a:rPr lang="en-US" smtClean="0"/>
              <a:t>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A06FA-EE34-52A9-06F9-3EFFA416C00D}"/>
              </a:ext>
            </a:extLst>
          </p:cNvPr>
          <p:cNvSpPr/>
          <p:nvPr/>
        </p:nvSpPr>
        <p:spPr>
          <a:xfrm>
            <a:off x="-77002" y="378298"/>
            <a:ext cx="12358838" cy="38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5A8DEE-B252-238D-A72A-2FFA52C88662}"/>
              </a:ext>
            </a:extLst>
          </p:cNvPr>
          <p:cNvSpPr txBox="1">
            <a:spLocks/>
          </p:cNvSpPr>
          <p:nvPr/>
        </p:nvSpPr>
        <p:spPr>
          <a:xfrm>
            <a:off x="0" y="407173"/>
            <a:ext cx="12192000" cy="3856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FUNDAMENTALS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880CEB3-A196-17D1-172B-F9DCBBB5A918}"/>
              </a:ext>
            </a:extLst>
          </p:cNvPr>
          <p:cNvSpPr/>
          <p:nvPr/>
        </p:nvSpPr>
        <p:spPr>
          <a:xfrm>
            <a:off x="320622" y="1017784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Observations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F5BD4B-E4C2-418C-EAE1-D68C70139FFA}"/>
              </a:ext>
            </a:extLst>
          </p:cNvPr>
          <p:cNvSpPr/>
          <p:nvPr/>
        </p:nvSpPr>
        <p:spPr>
          <a:xfrm>
            <a:off x="1977972" y="2104471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Math function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656A852-3028-6CA1-1C67-CDDACF0A1D3C}"/>
              </a:ext>
            </a:extLst>
          </p:cNvPr>
          <p:cNvSpPr/>
          <p:nvPr/>
        </p:nvSpPr>
        <p:spPr>
          <a:xfrm>
            <a:off x="3784399" y="3201377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rgbClr val="A3C2D0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Extrapolate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4BB014-DB4A-CFA3-81A1-80E8F0C5FD2D}"/>
              </a:ext>
            </a:extLst>
          </p:cNvPr>
          <p:cNvSpPr/>
          <p:nvPr/>
        </p:nvSpPr>
        <p:spPr>
          <a:xfrm>
            <a:off x="6565900" y="3552352"/>
            <a:ext cx="4508500" cy="2736788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FF78F0B-9F65-0C82-16DF-53BE8365420F}"/>
              </a:ext>
            </a:extLst>
          </p:cNvPr>
          <p:cNvSpPr/>
          <p:nvPr/>
        </p:nvSpPr>
        <p:spPr>
          <a:xfrm>
            <a:off x="5807128" y="4258945"/>
            <a:ext cx="2908299" cy="1323601"/>
          </a:xfrm>
          <a:custGeom>
            <a:avLst/>
            <a:gdLst>
              <a:gd name="connsiteX0" fmla="*/ 0 w 2036309"/>
              <a:gd name="connsiteY0" fmla="*/ 220605 h 1323601"/>
              <a:gd name="connsiteX1" fmla="*/ 220605 w 2036309"/>
              <a:gd name="connsiteY1" fmla="*/ 0 h 1323601"/>
              <a:gd name="connsiteX2" fmla="*/ 1815704 w 2036309"/>
              <a:gd name="connsiteY2" fmla="*/ 0 h 1323601"/>
              <a:gd name="connsiteX3" fmla="*/ 2036309 w 2036309"/>
              <a:gd name="connsiteY3" fmla="*/ 220605 h 1323601"/>
              <a:gd name="connsiteX4" fmla="*/ 2036309 w 2036309"/>
              <a:gd name="connsiteY4" fmla="*/ 1102996 h 1323601"/>
              <a:gd name="connsiteX5" fmla="*/ 1815704 w 2036309"/>
              <a:gd name="connsiteY5" fmla="*/ 1323601 h 1323601"/>
              <a:gd name="connsiteX6" fmla="*/ 220605 w 2036309"/>
              <a:gd name="connsiteY6" fmla="*/ 1323601 h 1323601"/>
              <a:gd name="connsiteX7" fmla="*/ 0 w 2036309"/>
              <a:gd name="connsiteY7" fmla="*/ 1102996 h 1323601"/>
              <a:gd name="connsiteX8" fmla="*/ 0 w 2036309"/>
              <a:gd name="connsiteY8" fmla="*/ 220605 h 132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309" h="1323601">
                <a:moveTo>
                  <a:pt x="0" y="220605"/>
                </a:moveTo>
                <a:cubicBezTo>
                  <a:pt x="0" y="98768"/>
                  <a:pt x="98768" y="0"/>
                  <a:pt x="220605" y="0"/>
                </a:cubicBezTo>
                <a:lnTo>
                  <a:pt x="1815704" y="0"/>
                </a:lnTo>
                <a:cubicBezTo>
                  <a:pt x="1937541" y="0"/>
                  <a:pt x="2036309" y="98768"/>
                  <a:pt x="2036309" y="220605"/>
                </a:cubicBezTo>
                <a:lnTo>
                  <a:pt x="2036309" y="1102996"/>
                </a:lnTo>
                <a:cubicBezTo>
                  <a:pt x="2036309" y="1224833"/>
                  <a:pt x="1937541" y="1323601"/>
                  <a:pt x="1815704" y="1323601"/>
                </a:cubicBezTo>
                <a:lnTo>
                  <a:pt x="220605" y="1323601"/>
                </a:lnTo>
                <a:cubicBezTo>
                  <a:pt x="98768" y="1323601"/>
                  <a:pt x="0" y="1224833"/>
                  <a:pt x="0" y="1102996"/>
                </a:cubicBezTo>
                <a:lnTo>
                  <a:pt x="0" y="22060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53" tIns="194153" rIns="194153" bIns="19415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Evaluate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8965C5-C4BF-7E05-00C3-09BD8DBD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27" y="6448640"/>
            <a:ext cx="1504145" cy="166901"/>
          </a:xfrm>
          <a:prstGeom prst="rect">
            <a:avLst/>
          </a:prstGeom>
        </p:spPr>
      </p:pic>
      <p:pic>
        <p:nvPicPr>
          <p:cNvPr id="26" name="Picture 25" descr="A blue and black logo&#10;&#10;Description automatically generated">
            <a:extLst>
              <a:ext uri="{FF2B5EF4-FFF2-40B4-BE49-F238E27FC236}">
                <a16:creationId xmlns:a16="http://schemas.microsoft.com/office/drawing/2014/main" id="{3A67FFF6-31D8-3FAE-AF49-59E68303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64" y="6271722"/>
            <a:ext cx="925753" cy="520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0C94C4-12DA-5C8C-22F9-268664F20762}"/>
              </a:ext>
            </a:extLst>
          </p:cNvPr>
          <p:cNvSpPr txBox="1"/>
          <p:nvPr/>
        </p:nvSpPr>
        <p:spPr>
          <a:xfrm>
            <a:off x="8572500" y="1705714"/>
            <a:ext cx="3476210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Error: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difference between prediction and reality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57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24450</TotalTime>
  <Words>1480</Words>
  <Application>Microsoft Office PowerPoint</Application>
  <PresentationFormat>Widescreen</PresentationFormat>
  <Paragraphs>418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Office Theme</vt:lpstr>
      <vt:lpstr>Introduction to Machine Learning using open data  Barcelona, 16th of May 2024</vt:lpstr>
      <vt:lpstr>Agenda</vt:lpstr>
      <vt:lpstr>Introduction – Machine Learning</vt:lpstr>
      <vt:lpstr>Introduction – Machine Learning</vt:lpstr>
      <vt:lpstr>Introduction – Machine Learning</vt:lpstr>
      <vt:lpstr>Introduction – Machine Learning</vt:lpstr>
      <vt:lpstr>Introduction – Machine Learning</vt:lpstr>
      <vt:lpstr>Introduction – Machine Learning</vt:lpstr>
      <vt:lpstr>Introduction – Machine Learning</vt:lpstr>
      <vt:lpstr>Introduction – Machine Learning</vt:lpstr>
      <vt:lpstr>Introduction – Machine Learning</vt:lpstr>
      <vt:lpstr>Introduction – Machine Learning</vt:lpstr>
      <vt:lpstr>Introduction – Machine Learning</vt:lpstr>
      <vt:lpstr>Introduction – Machine Learning</vt:lpstr>
      <vt:lpstr>Introduction – Malaria </vt:lpstr>
      <vt:lpstr>Introduction – Malaria </vt:lpstr>
      <vt:lpstr>Introduction – Malaria </vt:lpstr>
      <vt:lpstr>Introduction – Malaria </vt:lpstr>
      <vt:lpstr>Workshop</vt:lpstr>
      <vt:lpstr>Workshop</vt:lpstr>
      <vt:lpstr>Workshop</vt:lpstr>
      <vt:lpstr>Workshop</vt:lpstr>
      <vt:lpstr>Introduction – Malaria </vt:lpstr>
      <vt:lpstr>Workshop</vt:lpstr>
      <vt:lpstr>Workshop</vt:lpstr>
      <vt:lpstr>Conclusion </vt:lpstr>
      <vt:lpstr>Conclusion </vt:lpstr>
      <vt:lpstr>Conclusion </vt:lpstr>
      <vt:lpstr>Thank you for your attention!</vt:lpstr>
      <vt:lpstr>all slides, data and notebooks available on my GitHub </vt:lpstr>
      <vt:lpstr>Onto the best part:</vt:lpstr>
      <vt:lpstr>Good job everyone!</vt:lpstr>
      <vt:lpstr>Introduction to Machine Learning using open data  SUPPLEMENTARY DATA</vt:lpstr>
      <vt:lpstr>Part II: Ecology and parasite prevalence in vectors </vt:lpstr>
      <vt:lpstr>Part II: Ecology and parasite prevalence in vectors </vt:lpstr>
      <vt:lpstr>Part II: Ecology and parasite prevalence in vectors </vt:lpstr>
      <vt:lpstr>Part II: Ecology and parasite prevalence in vectors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using malaria data  Barcelona, 16th of May 2024</dc:title>
  <dc:creator>Anaïs Pepey</dc:creator>
  <cp:lastModifiedBy>Anaïs Pepey</cp:lastModifiedBy>
  <cp:revision>43</cp:revision>
  <dcterms:created xsi:type="dcterms:W3CDTF">2024-04-27T10:21:47Z</dcterms:created>
  <dcterms:modified xsi:type="dcterms:W3CDTF">2024-05-16T09:28:40Z</dcterms:modified>
</cp:coreProperties>
</file>